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3.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19"/>
  </p:notesMasterIdLst>
  <p:sldIdLst>
    <p:sldId id="256" r:id="rId2"/>
    <p:sldId id="257" r:id="rId3"/>
    <p:sldId id="258" r:id="rId4"/>
    <p:sldId id="259" r:id="rId5"/>
    <p:sldId id="261" r:id="rId6"/>
    <p:sldId id="260" r:id="rId7"/>
    <p:sldId id="263" r:id="rId8"/>
    <p:sldId id="262" r:id="rId9"/>
    <p:sldId id="265" r:id="rId10"/>
    <p:sldId id="264"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7"/>
    <p:restoredTop sz="61487"/>
  </p:normalViewPr>
  <p:slideViewPr>
    <p:cSldViewPr snapToGrid="0" snapToObjects="1">
      <p:cViewPr varScale="1">
        <p:scale>
          <a:sx n="93" d="100"/>
          <a:sy n="93" d="100"/>
        </p:scale>
        <p:origin x="130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DED1-8189-4D61-B422-8C7F7AA17431}" type="doc">
      <dgm:prSet loTypeId="urn:microsoft.com/office/officeart/2005/8/layout/hChevron3" loCatId="process" qsTypeId="urn:microsoft.com/office/officeart/2005/8/quickstyle/simple2" qsCatId="simple" csTypeId="urn:microsoft.com/office/officeart/2005/8/colors/colorful5" csCatId="colorful" phldr="1"/>
      <dgm:spPr/>
      <dgm:t>
        <a:bodyPr/>
        <a:lstStyle/>
        <a:p>
          <a:endParaRPr lang="en-US"/>
        </a:p>
      </dgm:t>
    </dgm:pt>
    <dgm:pt modelId="{8AF2BEA9-8AA7-4FAB-BFB4-490EC2C25A16}">
      <dgm:prSet/>
      <dgm:spPr/>
      <dgm:t>
        <a:bodyPr/>
        <a:lstStyle/>
        <a:p>
          <a:pPr>
            <a:lnSpc>
              <a:spcPct val="100000"/>
            </a:lnSpc>
          </a:pPr>
          <a:r>
            <a:rPr lang="en-US" b="1" dirty="0"/>
            <a:t>Remove unnecessary features</a:t>
          </a:r>
          <a:r>
            <a:rPr lang="en-US" dirty="0"/>
            <a:t>: </a:t>
          </a:r>
        </a:p>
      </dgm:t>
    </dgm:pt>
    <dgm:pt modelId="{F0079590-EFAD-4856-93EF-DA43DCE78D3D}" type="parTrans" cxnId="{B11C739D-BF52-4E5D-924D-35355BC6451C}">
      <dgm:prSet/>
      <dgm:spPr/>
      <dgm:t>
        <a:bodyPr/>
        <a:lstStyle/>
        <a:p>
          <a:endParaRPr lang="en-US"/>
        </a:p>
      </dgm:t>
    </dgm:pt>
    <dgm:pt modelId="{5E0A3F8D-792F-4064-B29A-3FA8744E86AB}" type="sibTrans" cxnId="{B11C739D-BF52-4E5D-924D-35355BC6451C}">
      <dgm:prSet/>
      <dgm:spPr/>
      <dgm:t>
        <a:bodyPr/>
        <a:lstStyle/>
        <a:p>
          <a:endParaRPr lang="en-US"/>
        </a:p>
      </dgm:t>
    </dgm:pt>
    <dgm:pt modelId="{4EDF1CC3-7782-4E31-9877-01C6FED7FB11}">
      <dgm:prSet/>
      <dgm:spPr/>
      <dgm:t>
        <a:bodyPr/>
        <a:lstStyle/>
        <a:p>
          <a:pPr>
            <a:lnSpc>
              <a:spcPct val="100000"/>
            </a:lnSpc>
          </a:pPr>
          <a:r>
            <a:rPr lang="en-US"/>
            <a:t>MOU</a:t>
          </a:r>
        </a:p>
      </dgm:t>
    </dgm:pt>
    <dgm:pt modelId="{6819EA62-E0F8-40E7-9278-215E20F3C9CA}" type="parTrans" cxnId="{14AF139F-A7F8-437C-9F6A-CE93BAC3163C}">
      <dgm:prSet/>
      <dgm:spPr/>
      <dgm:t>
        <a:bodyPr/>
        <a:lstStyle/>
        <a:p>
          <a:endParaRPr lang="en-US"/>
        </a:p>
      </dgm:t>
    </dgm:pt>
    <dgm:pt modelId="{609B129E-4C46-4877-88B8-35E2B022DB49}" type="sibTrans" cxnId="{14AF139F-A7F8-437C-9F6A-CE93BAC3163C}">
      <dgm:prSet/>
      <dgm:spPr/>
      <dgm:t>
        <a:bodyPr/>
        <a:lstStyle/>
        <a:p>
          <a:endParaRPr lang="en-US"/>
        </a:p>
      </dgm:t>
    </dgm:pt>
    <dgm:pt modelId="{81DB5216-7969-4758-8978-DEE4BF67D092}">
      <dgm:prSet/>
      <dgm:spPr/>
      <dgm:t>
        <a:bodyPr/>
        <a:lstStyle/>
        <a:p>
          <a:pPr>
            <a:lnSpc>
              <a:spcPct val="100000"/>
            </a:lnSpc>
          </a:pPr>
          <a:r>
            <a:rPr lang="en-US"/>
            <a:t>MOU Title</a:t>
          </a:r>
        </a:p>
      </dgm:t>
    </dgm:pt>
    <dgm:pt modelId="{BB821D35-49C9-438B-8571-B3FAC010DE87}" type="parTrans" cxnId="{EB6954EB-F509-47F5-BB48-DA041244E741}">
      <dgm:prSet/>
      <dgm:spPr/>
      <dgm:t>
        <a:bodyPr/>
        <a:lstStyle/>
        <a:p>
          <a:endParaRPr lang="en-US"/>
        </a:p>
      </dgm:t>
    </dgm:pt>
    <dgm:pt modelId="{A8B5EE30-73CB-4070-81D7-F57C52765087}" type="sibTrans" cxnId="{EB6954EB-F509-47F5-BB48-DA041244E741}">
      <dgm:prSet/>
      <dgm:spPr/>
      <dgm:t>
        <a:bodyPr/>
        <a:lstStyle/>
        <a:p>
          <a:endParaRPr lang="en-US"/>
        </a:p>
      </dgm:t>
    </dgm:pt>
    <dgm:pt modelId="{6579E71E-64AE-4B5A-92A2-3814FECD2E36}">
      <dgm:prSet/>
      <dgm:spPr/>
      <dgm:t>
        <a:bodyPr/>
        <a:lstStyle/>
        <a:p>
          <a:pPr>
            <a:lnSpc>
              <a:spcPct val="100000"/>
            </a:lnSpc>
          </a:pPr>
          <a:r>
            <a:rPr lang="en-US"/>
            <a:t>Title</a:t>
          </a:r>
        </a:p>
      </dgm:t>
    </dgm:pt>
    <dgm:pt modelId="{B09BC655-286A-4371-815D-DAB2E9162814}" type="parTrans" cxnId="{E6C1796E-B6AE-4AA3-AE43-56AEA9CB5BAE}">
      <dgm:prSet/>
      <dgm:spPr/>
      <dgm:t>
        <a:bodyPr/>
        <a:lstStyle/>
        <a:p>
          <a:endParaRPr lang="en-US"/>
        </a:p>
      </dgm:t>
    </dgm:pt>
    <dgm:pt modelId="{29967AB1-EBE8-4359-8FAC-9395E8955D98}" type="sibTrans" cxnId="{E6C1796E-B6AE-4AA3-AE43-56AEA9CB5BAE}">
      <dgm:prSet/>
      <dgm:spPr/>
      <dgm:t>
        <a:bodyPr/>
        <a:lstStyle/>
        <a:p>
          <a:endParaRPr lang="en-US"/>
        </a:p>
      </dgm:t>
    </dgm:pt>
    <dgm:pt modelId="{23A4B605-3FA5-452A-B980-F1829C9570C5}">
      <dgm:prSet/>
      <dgm:spPr/>
      <dgm:t>
        <a:bodyPr/>
        <a:lstStyle/>
        <a:p>
          <a:pPr>
            <a:lnSpc>
              <a:spcPct val="100000"/>
            </a:lnSpc>
          </a:pPr>
          <a:r>
            <a:rPr lang="en-US"/>
            <a:t>Department</a:t>
          </a:r>
        </a:p>
      </dgm:t>
    </dgm:pt>
    <dgm:pt modelId="{36637AD6-B479-4144-AE47-7E284DAAEF0A}" type="parTrans" cxnId="{04020C13-BEDF-4DE7-B7C7-9FABE4E7D434}">
      <dgm:prSet/>
      <dgm:spPr/>
      <dgm:t>
        <a:bodyPr/>
        <a:lstStyle/>
        <a:p>
          <a:endParaRPr lang="en-US"/>
        </a:p>
      </dgm:t>
    </dgm:pt>
    <dgm:pt modelId="{17B1BF6D-BEEE-46C8-B7DB-62E6449BF4B0}" type="sibTrans" cxnId="{04020C13-BEDF-4DE7-B7C7-9FABE4E7D434}">
      <dgm:prSet/>
      <dgm:spPr/>
      <dgm:t>
        <a:bodyPr/>
        <a:lstStyle/>
        <a:p>
          <a:endParaRPr lang="en-US"/>
        </a:p>
      </dgm:t>
    </dgm:pt>
    <dgm:pt modelId="{9DF157D2-D7E7-4980-A091-D0397E992F99}">
      <dgm:prSet/>
      <dgm:spPr/>
      <dgm:t>
        <a:bodyPr/>
        <a:lstStyle/>
        <a:p>
          <a:pPr>
            <a:lnSpc>
              <a:spcPct val="100000"/>
            </a:lnSpc>
          </a:pPr>
          <a:r>
            <a:rPr lang="en-US"/>
            <a:t>Record Number</a:t>
          </a:r>
        </a:p>
      </dgm:t>
    </dgm:pt>
    <dgm:pt modelId="{BD47FD8D-06D0-44E4-8C47-86947929BEE6}" type="parTrans" cxnId="{79771311-FDC4-409F-9A11-8A9B896F1153}">
      <dgm:prSet/>
      <dgm:spPr/>
      <dgm:t>
        <a:bodyPr/>
        <a:lstStyle/>
        <a:p>
          <a:endParaRPr lang="en-US"/>
        </a:p>
      </dgm:t>
    </dgm:pt>
    <dgm:pt modelId="{F01088C8-B095-4B9C-A209-EF92108D73FB}" type="sibTrans" cxnId="{79771311-FDC4-409F-9A11-8A9B896F1153}">
      <dgm:prSet/>
      <dgm:spPr/>
      <dgm:t>
        <a:bodyPr/>
        <a:lstStyle/>
        <a:p>
          <a:endParaRPr lang="en-US"/>
        </a:p>
      </dgm:t>
    </dgm:pt>
    <dgm:pt modelId="{955BAC33-3F9E-42AC-BA20-C5977CCF5810}">
      <dgm:prSet/>
      <dgm:spPr/>
      <dgm:t>
        <a:bodyPr/>
        <a:lstStyle/>
        <a:p>
          <a:pPr>
            <a:lnSpc>
              <a:spcPct val="100000"/>
            </a:lnSpc>
          </a:pPr>
          <a:r>
            <a:rPr lang="en-US"/>
            <a:t>POBP (&gt;50% missing)</a:t>
          </a:r>
        </a:p>
      </dgm:t>
    </dgm:pt>
    <dgm:pt modelId="{E86D0384-D696-46FB-BD45-03C51369EDA2}" type="parTrans" cxnId="{9DC23BF2-189C-4B74-B76D-86642D4A009A}">
      <dgm:prSet/>
      <dgm:spPr/>
      <dgm:t>
        <a:bodyPr/>
        <a:lstStyle/>
        <a:p>
          <a:endParaRPr lang="en-US"/>
        </a:p>
      </dgm:t>
    </dgm:pt>
    <dgm:pt modelId="{B730079A-80FF-4825-A1BD-C2AC51E1DC03}" type="sibTrans" cxnId="{9DC23BF2-189C-4B74-B76D-86642D4A009A}">
      <dgm:prSet/>
      <dgm:spPr/>
      <dgm:t>
        <a:bodyPr/>
        <a:lstStyle/>
        <a:p>
          <a:endParaRPr lang="en-US"/>
        </a:p>
      </dgm:t>
    </dgm:pt>
    <dgm:pt modelId="{3A5F3351-2DD5-4E7A-A938-2CC5EE6FE083}">
      <dgm:prSet/>
      <dgm:spPr/>
      <dgm:t>
        <a:bodyPr/>
        <a:lstStyle/>
        <a:p>
          <a:pPr>
            <a:lnSpc>
              <a:spcPct val="100000"/>
            </a:lnSpc>
          </a:pPr>
          <a:r>
            <a:rPr lang="en-US" b="1" dirty="0"/>
            <a:t>Simple data imputation</a:t>
          </a:r>
          <a:r>
            <a:rPr lang="en-US" dirty="0"/>
            <a:t>:</a:t>
          </a:r>
        </a:p>
      </dgm:t>
    </dgm:pt>
    <dgm:pt modelId="{45D9CA14-206D-4763-98B1-4C84FB3A8B25}" type="parTrans" cxnId="{E5FFBBA8-03DB-490C-912E-F2F5D9C6E042}">
      <dgm:prSet/>
      <dgm:spPr/>
      <dgm:t>
        <a:bodyPr/>
        <a:lstStyle/>
        <a:p>
          <a:endParaRPr lang="en-US"/>
        </a:p>
      </dgm:t>
    </dgm:pt>
    <dgm:pt modelId="{C3D4C254-A85F-437A-AA99-175C453C3C1A}" type="sibTrans" cxnId="{E5FFBBA8-03DB-490C-912E-F2F5D9C6E042}">
      <dgm:prSet/>
      <dgm:spPr/>
      <dgm:t>
        <a:bodyPr/>
        <a:lstStyle/>
        <a:p>
          <a:endParaRPr lang="en-US"/>
        </a:p>
      </dgm:t>
    </dgm:pt>
    <dgm:pt modelId="{89ECF248-6974-42EF-9BBC-5DC2E41F984B}">
      <dgm:prSet/>
      <dgm:spPr/>
      <dgm:t>
        <a:bodyPr/>
        <a:lstStyle/>
        <a:p>
          <a:pPr>
            <a:lnSpc>
              <a:spcPct val="100000"/>
            </a:lnSpc>
          </a:pPr>
          <a:r>
            <a:rPr lang="en-US"/>
            <a:t>P_dep: mean</a:t>
          </a:r>
        </a:p>
      </dgm:t>
    </dgm:pt>
    <dgm:pt modelId="{A9B44778-72BC-4B75-8B36-FA674DB652D0}" type="parTrans" cxnId="{7FFC7EFD-D962-4153-9A44-A57FB6FBA2B7}">
      <dgm:prSet/>
      <dgm:spPr/>
      <dgm:t>
        <a:bodyPr/>
        <a:lstStyle/>
        <a:p>
          <a:endParaRPr lang="en-US"/>
        </a:p>
      </dgm:t>
    </dgm:pt>
    <dgm:pt modelId="{F718E2BD-4E92-452E-A462-51BB14BCAC7A}" type="sibTrans" cxnId="{7FFC7EFD-D962-4153-9A44-A57FB6FBA2B7}">
      <dgm:prSet/>
      <dgm:spPr/>
      <dgm:t>
        <a:bodyPr/>
        <a:lstStyle/>
        <a:p>
          <a:endParaRPr lang="en-US"/>
        </a:p>
      </dgm:t>
    </dgm:pt>
    <dgm:pt modelId="{C66DD8B3-B25D-4B87-850D-B521594D842E}">
      <dgm:prSet/>
      <dgm:spPr/>
      <dgm:t>
        <a:bodyPr/>
        <a:lstStyle/>
        <a:p>
          <a:pPr>
            <a:lnSpc>
              <a:spcPct val="100000"/>
            </a:lnSpc>
          </a:pPr>
          <a:r>
            <a:rPr lang="en-US"/>
            <a:t>Rate: mean</a:t>
          </a:r>
        </a:p>
      </dgm:t>
    </dgm:pt>
    <dgm:pt modelId="{32E2967C-80BF-434C-8139-FE324428E072}" type="parTrans" cxnId="{9760EAD0-E0D4-4522-B24C-7FD1811633B5}">
      <dgm:prSet/>
      <dgm:spPr/>
      <dgm:t>
        <a:bodyPr/>
        <a:lstStyle/>
        <a:p>
          <a:endParaRPr lang="en-US"/>
        </a:p>
      </dgm:t>
    </dgm:pt>
    <dgm:pt modelId="{7501892D-9C86-4C4D-93EE-8CD5A29C7C38}" type="sibTrans" cxnId="{9760EAD0-E0D4-4522-B24C-7FD1811633B5}">
      <dgm:prSet/>
      <dgm:spPr/>
      <dgm:t>
        <a:bodyPr/>
        <a:lstStyle/>
        <a:p>
          <a:endParaRPr lang="en-US"/>
        </a:p>
      </dgm:t>
    </dgm:pt>
    <dgm:pt modelId="{C994C8CD-B59D-4635-ABD4-8DA254874525}">
      <dgm:prSet/>
      <dgm:spPr/>
      <dgm:t>
        <a:bodyPr/>
        <a:lstStyle/>
        <a:p>
          <a:pPr>
            <a:lnSpc>
              <a:spcPct val="100000"/>
            </a:lnSpc>
          </a:pPr>
          <a:r>
            <a:rPr lang="en-US"/>
            <a:t>O_pay: median</a:t>
          </a:r>
        </a:p>
      </dgm:t>
    </dgm:pt>
    <dgm:pt modelId="{EFFB91C9-0DD2-477D-96AE-199E0F874AE1}" type="parTrans" cxnId="{788BDD8A-A9D3-4CE8-A82F-BA5A18F49FF2}">
      <dgm:prSet/>
      <dgm:spPr/>
      <dgm:t>
        <a:bodyPr/>
        <a:lstStyle/>
        <a:p>
          <a:endParaRPr lang="en-US"/>
        </a:p>
      </dgm:t>
    </dgm:pt>
    <dgm:pt modelId="{5AFF3A7F-A20A-4CF2-8CF1-622795547D78}" type="sibTrans" cxnId="{788BDD8A-A9D3-4CE8-A82F-BA5A18F49FF2}">
      <dgm:prSet/>
      <dgm:spPr/>
      <dgm:t>
        <a:bodyPr/>
        <a:lstStyle/>
        <a:p>
          <a:endParaRPr lang="en-US"/>
        </a:p>
      </dgm:t>
    </dgm:pt>
    <dgm:pt modelId="{40496557-FD25-4E90-ADB2-6E2266B78233}">
      <dgm:prSet/>
      <dgm:spPr/>
      <dgm:t>
        <a:bodyPr/>
        <a:lstStyle/>
        <a:p>
          <a:pPr>
            <a:lnSpc>
              <a:spcPct val="100000"/>
            </a:lnSpc>
          </a:pPr>
          <a:r>
            <a:rPr lang="en-US"/>
            <a:t>Benefit: impute as “-1”</a:t>
          </a:r>
        </a:p>
      </dgm:t>
    </dgm:pt>
    <dgm:pt modelId="{456C2EA1-DCC9-4B9B-9064-D97F9677A80B}" type="parTrans" cxnId="{A2C94707-5A1C-4B8E-851C-4579E20C242F}">
      <dgm:prSet/>
      <dgm:spPr/>
      <dgm:t>
        <a:bodyPr/>
        <a:lstStyle/>
        <a:p>
          <a:endParaRPr lang="en-US"/>
        </a:p>
      </dgm:t>
    </dgm:pt>
    <dgm:pt modelId="{EA429D12-ABE4-497A-8A22-0CBA72907595}" type="sibTrans" cxnId="{A2C94707-5A1C-4B8E-851C-4579E20C242F}">
      <dgm:prSet/>
      <dgm:spPr/>
      <dgm:t>
        <a:bodyPr/>
        <a:lstStyle/>
        <a:p>
          <a:endParaRPr lang="en-US"/>
        </a:p>
      </dgm:t>
    </dgm:pt>
    <dgm:pt modelId="{7566D0DE-F30F-4780-9A03-965120E7CF33}">
      <dgm:prSet/>
      <dgm:spPr/>
      <dgm:t>
        <a:bodyPr/>
        <a:lstStyle/>
        <a:p>
          <a:pPr>
            <a:lnSpc>
              <a:spcPct val="100000"/>
            </a:lnSpc>
          </a:pPr>
          <a:r>
            <a:rPr lang="en-US"/>
            <a:t>P_grade: impute as “-1”</a:t>
          </a:r>
        </a:p>
      </dgm:t>
    </dgm:pt>
    <dgm:pt modelId="{C268911F-2872-4D8E-898E-3C61FA7565C1}" type="parTrans" cxnId="{E6EC24A8-E3F4-46C1-96EF-786D2F38C6ED}">
      <dgm:prSet/>
      <dgm:spPr/>
      <dgm:t>
        <a:bodyPr/>
        <a:lstStyle/>
        <a:p>
          <a:endParaRPr lang="en-US"/>
        </a:p>
      </dgm:t>
    </dgm:pt>
    <dgm:pt modelId="{0F57D015-2495-4147-8CAA-D2506223C273}" type="sibTrans" cxnId="{E6EC24A8-E3F4-46C1-96EF-786D2F38C6ED}">
      <dgm:prSet/>
      <dgm:spPr/>
      <dgm:t>
        <a:bodyPr/>
        <a:lstStyle/>
        <a:p>
          <a:endParaRPr lang="en-US"/>
        </a:p>
      </dgm:t>
    </dgm:pt>
    <dgm:pt modelId="{5759FB8B-2A59-49F4-BA68-A2C0A59BA1BF}">
      <dgm:prSet/>
      <dgm:spPr/>
      <dgm:t>
        <a:bodyPr/>
        <a:lstStyle/>
        <a:p>
          <a:pPr>
            <a:lnSpc>
              <a:spcPct val="100000"/>
            </a:lnSpc>
          </a:pPr>
          <a:r>
            <a:rPr lang="en-US"/>
            <a:t>Lum sum pay: impute as “0”</a:t>
          </a:r>
        </a:p>
      </dgm:t>
    </dgm:pt>
    <dgm:pt modelId="{7091EC3C-8023-4190-BB77-DD749D1CAD24}" type="parTrans" cxnId="{B9CB095E-591B-43FC-BE9F-ECDBB982E2B4}">
      <dgm:prSet/>
      <dgm:spPr/>
      <dgm:t>
        <a:bodyPr/>
        <a:lstStyle/>
        <a:p>
          <a:endParaRPr lang="en-US"/>
        </a:p>
      </dgm:t>
    </dgm:pt>
    <dgm:pt modelId="{C97F79EB-DADC-4D63-A373-C44588A26630}" type="sibTrans" cxnId="{B9CB095E-591B-43FC-BE9F-ECDBB982E2B4}">
      <dgm:prSet/>
      <dgm:spPr/>
      <dgm:t>
        <a:bodyPr/>
        <a:lstStyle/>
        <a:p>
          <a:endParaRPr lang="en-US"/>
        </a:p>
      </dgm:t>
    </dgm:pt>
    <dgm:pt modelId="{D6C247C1-A619-4062-A0E7-DF6E5575329C}">
      <dgm:prSet/>
      <dgm:spPr/>
      <dgm:t>
        <a:bodyPr/>
        <a:lstStyle/>
        <a:p>
          <a:pPr>
            <a:lnSpc>
              <a:spcPct val="100000"/>
            </a:lnSpc>
          </a:pPr>
          <a:r>
            <a:rPr lang="en-US" b="1" dirty="0"/>
            <a:t>Save preprocessed data to pickle file </a:t>
          </a:r>
        </a:p>
      </dgm:t>
    </dgm:pt>
    <dgm:pt modelId="{6DE3276E-E7EA-4748-8B88-CB821DB99264}" type="parTrans" cxnId="{DD2D3139-80BB-41DC-8515-A1E70B9989FE}">
      <dgm:prSet/>
      <dgm:spPr/>
      <dgm:t>
        <a:bodyPr/>
        <a:lstStyle/>
        <a:p>
          <a:endParaRPr lang="en-US"/>
        </a:p>
      </dgm:t>
    </dgm:pt>
    <dgm:pt modelId="{2EFF2632-1623-4698-A3C6-F695BC7D3758}" type="sibTrans" cxnId="{DD2D3139-80BB-41DC-8515-A1E70B9989FE}">
      <dgm:prSet/>
      <dgm:spPr/>
      <dgm:t>
        <a:bodyPr/>
        <a:lstStyle/>
        <a:p>
          <a:endParaRPr lang="en-US"/>
        </a:p>
      </dgm:t>
    </dgm:pt>
    <dgm:pt modelId="{3031F5F9-8444-324C-BC17-D7C6CAA64C4B}" type="pres">
      <dgm:prSet presAssocID="{D158DED1-8189-4D61-B422-8C7F7AA17431}" presName="Name0" presStyleCnt="0">
        <dgm:presLayoutVars>
          <dgm:dir/>
          <dgm:resizeHandles val="exact"/>
        </dgm:presLayoutVars>
      </dgm:prSet>
      <dgm:spPr/>
    </dgm:pt>
    <dgm:pt modelId="{1352942C-687F-DE43-BAD3-DBBE9B62D171}" type="pres">
      <dgm:prSet presAssocID="{8AF2BEA9-8AA7-4FAB-BFB4-490EC2C25A16}" presName="parAndChTx" presStyleLbl="node1" presStyleIdx="0" presStyleCnt="3">
        <dgm:presLayoutVars>
          <dgm:bulletEnabled val="1"/>
        </dgm:presLayoutVars>
      </dgm:prSet>
      <dgm:spPr/>
    </dgm:pt>
    <dgm:pt modelId="{5B1944CA-499C-0448-ABA3-C16D3BA4156F}" type="pres">
      <dgm:prSet presAssocID="{5E0A3F8D-792F-4064-B29A-3FA8744E86AB}" presName="parAndChSpace" presStyleCnt="0"/>
      <dgm:spPr/>
    </dgm:pt>
    <dgm:pt modelId="{275DD1C8-57D3-FB4C-92B9-F503E2CBC905}" type="pres">
      <dgm:prSet presAssocID="{3A5F3351-2DD5-4E7A-A938-2CC5EE6FE083}" presName="parAndChTx" presStyleLbl="node1" presStyleIdx="1" presStyleCnt="3">
        <dgm:presLayoutVars>
          <dgm:bulletEnabled val="1"/>
        </dgm:presLayoutVars>
      </dgm:prSet>
      <dgm:spPr/>
    </dgm:pt>
    <dgm:pt modelId="{C7352E86-FAAD-BA49-AE1A-296217ECDE41}" type="pres">
      <dgm:prSet presAssocID="{C3D4C254-A85F-437A-AA99-175C453C3C1A}" presName="parAndChSpace" presStyleCnt="0"/>
      <dgm:spPr/>
    </dgm:pt>
    <dgm:pt modelId="{5176A991-0E69-A345-B02E-84E41D481DA4}" type="pres">
      <dgm:prSet presAssocID="{D6C247C1-A619-4062-A0E7-DF6E5575329C}" presName="parAndChTx" presStyleLbl="node1" presStyleIdx="2" presStyleCnt="3">
        <dgm:presLayoutVars>
          <dgm:bulletEnabled val="1"/>
        </dgm:presLayoutVars>
      </dgm:prSet>
      <dgm:spPr/>
    </dgm:pt>
  </dgm:ptLst>
  <dgm:cxnLst>
    <dgm:cxn modelId="{A2C94707-5A1C-4B8E-851C-4579E20C242F}" srcId="{3A5F3351-2DD5-4E7A-A938-2CC5EE6FE083}" destId="{40496557-FD25-4E90-ADB2-6E2266B78233}" srcOrd="3" destOrd="0" parTransId="{456C2EA1-DCC9-4B9B-9064-D97F9677A80B}" sibTransId="{EA429D12-ABE4-497A-8A22-0CBA72907595}"/>
    <dgm:cxn modelId="{79771311-FDC4-409F-9A11-8A9B896F1153}" srcId="{8AF2BEA9-8AA7-4FAB-BFB4-490EC2C25A16}" destId="{9DF157D2-D7E7-4980-A091-D0397E992F99}" srcOrd="4" destOrd="0" parTransId="{BD47FD8D-06D0-44E4-8C47-86947929BEE6}" sibTransId="{F01088C8-B095-4B9C-A209-EF92108D73FB}"/>
    <dgm:cxn modelId="{04020C13-BEDF-4DE7-B7C7-9FABE4E7D434}" srcId="{8AF2BEA9-8AA7-4FAB-BFB4-490EC2C25A16}" destId="{23A4B605-3FA5-452A-B980-F1829C9570C5}" srcOrd="3" destOrd="0" parTransId="{36637AD6-B479-4144-AE47-7E284DAAEF0A}" sibTransId="{17B1BF6D-BEEE-46C8-B7DB-62E6449BF4B0}"/>
    <dgm:cxn modelId="{78502116-F124-A445-99EA-F1FA9C4F3E3D}" type="presOf" srcId="{C66DD8B3-B25D-4B87-850D-B521594D842E}" destId="{275DD1C8-57D3-FB4C-92B9-F503E2CBC905}" srcOrd="0" destOrd="2" presId="urn:microsoft.com/office/officeart/2005/8/layout/hChevron3"/>
    <dgm:cxn modelId="{DD2D3139-80BB-41DC-8515-A1E70B9989FE}" srcId="{D158DED1-8189-4D61-B422-8C7F7AA17431}" destId="{D6C247C1-A619-4062-A0E7-DF6E5575329C}" srcOrd="2" destOrd="0" parTransId="{6DE3276E-E7EA-4748-8B88-CB821DB99264}" sibTransId="{2EFF2632-1623-4698-A3C6-F695BC7D3758}"/>
    <dgm:cxn modelId="{781C9E43-8794-104D-BD57-880354C979D7}" type="presOf" srcId="{23A4B605-3FA5-452A-B980-F1829C9570C5}" destId="{1352942C-687F-DE43-BAD3-DBBE9B62D171}" srcOrd="0" destOrd="4" presId="urn:microsoft.com/office/officeart/2005/8/layout/hChevron3"/>
    <dgm:cxn modelId="{B9CB095E-591B-43FC-BE9F-ECDBB982E2B4}" srcId="{3A5F3351-2DD5-4E7A-A938-2CC5EE6FE083}" destId="{5759FB8B-2A59-49F4-BA68-A2C0A59BA1BF}" srcOrd="5" destOrd="0" parTransId="{7091EC3C-8023-4190-BB77-DD749D1CAD24}" sibTransId="{C97F79EB-DADC-4D63-A373-C44588A26630}"/>
    <dgm:cxn modelId="{3271965E-7001-6945-A36A-D19AA4694826}" type="presOf" srcId="{81DB5216-7969-4758-8978-DEE4BF67D092}" destId="{1352942C-687F-DE43-BAD3-DBBE9B62D171}" srcOrd="0" destOrd="2" presId="urn:microsoft.com/office/officeart/2005/8/layout/hChevron3"/>
    <dgm:cxn modelId="{9703A362-667C-CB40-ADC0-C7DF2C677BDA}" type="presOf" srcId="{D6C247C1-A619-4062-A0E7-DF6E5575329C}" destId="{5176A991-0E69-A345-B02E-84E41D481DA4}" srcOrd="0" destOrd="0" presId="urn:microsoft.com/office/officeart/2005/8/layout/hChevron3"/>
    <dgm:cxn modelId="{F434F56B-41C0-8343-86B1-8E97DE36ABFE}" type="presOf" srcId="{89ECF248-6974-42EF-9BBC-5DC2E41F984B}" destId="{275DD1C8-57D3-FB4C-92B9-F503E2CBC905}" srcOrd="0" destOrd="1" presId="urn:microsoft.com/office/officeart/2005/8/layout/hChevron3"/>
    <dgm:cxn modelId="{38516F6D-1F76-5A46-BBCC-36F9958F5474}" type="presOf" srcId="{4EDF1CC3-7782-4E31-9877-01C6FED7FB11}" destId="{1352942C-687F-DE43-BAD3-DBBE9B62D171}" srcOrd="0" destOrd="1" presId="urn:microsoft.com/office/officeart/2005/8/layout/hChevron3"/>
    <dgm:cxn modelId="{E6C1796E-B6AE-4AA3-AE43-56AEA9CB5BAE}" srcId="{8AF2BEA9-8AA7-4FAB-BFB4-490EC2C25A16}" destId="{6579E71E-64AE-4B5A-92A2-3814FECD2E36}" srcOrd="2" destOrd="0" parTransId="{B09BC655-286A-4371-815D-DAB2E9162814}" sibTransId="{29967AB1-EBE8-4359-8FAC-9395E8955D98}"/>
    <dgm:cxn modelId="{788BDD8A-A9D3-4CE8-A82F-BA5A18F49FF2}" srcId="{3A5F3351-2DD5-4E7A-A938-2CC5EE6FE083}" destId="{C994C8CD-B59D-4635-ABD4-8DA254874525}" srcOrd="2" destOrd="0" parTransId="{EFFB91C9-0DD2-477D-96AE-199E0F874AE1}" sibTransId="{5AFF3A7F-A20A-4CF2-8CF1-622795547D78}"/>
    <dgm:cxn modelId="{FFDC218E-6641-0C41-8026-C90EB7D0222F}" type="presOf" srcId="{D158DED1-8189-4D61-B422-8C7F7AA17431}" destId="{3031F5F9-8444-324C-BC17-D7C6CAA64C4B}" srcOrd="0" destOrd="0" presId="urn:microsoft.com/office/officeart/2005/8/layout/hChevron3"/>
    <dgm:cxn modelId="{628DA195-A303-1D45-AF4D-06CB51A1FE50}" type="presOf" srcId="{9DF157D2-D7E7-4980-A091-D0397E992F99}" destId="{1352942C-687F-DE43-BAD3-DBBE9B62D171}" srcOrd="0" destOrd="5" presId="urn:microsoft.com/office/officeart/2005/8/layout/hChevron3"/>
    <dgm:cxn modelId="{B11C739D-BF52-4E5D-924D-35355BC6451C}" srcId="{D158DED1-8189-4D61-B422-8C7F7AA17431}" destId="{8AF2BEA9-8AA7-4FAB-BFB4-490EC2C25A16}" srcOrd="0" destOrd="0" parTransId="{F0079590-EFAD-4856-93EF-DA43DCE78D3D}" sibTransId="{5E0A3F8D-792F-4064-B29A-3FA8744E86AB}"/>
    <dgm:cxn modelId="{14AF139F-A7F8-437C-9F6A-CE93BAC3163C}" srcId="{8AF2BEA9-8AA7-4FAB-BFB4-490EC2C25A16}" destId="{4EDF1CC3-7782-4E31-9877-01C6FED7FB11}" srcOrd="0" destOrd="0" parTransId="{6819EA62-E0F8-40E7-9278-215E20F3C9CA}" sibTransId="{609B129E-4C46-4877-88B8-35E2B022DB49}"/>
    <dgm:cxn modelId="{E6EC24A8-E3F4-46C1-96EF-786D2F38C6ED}" srcId="{3A5F3351-2DD5-4E7A-A938-2CC5EE6FE083}" destId="{7566D0DE-F30F-4780-9A03-965120E7CF33}" srcOrd="4" destOrd="0" parTransId="{C268911F-2872-4D8E-898E-3C61FA7565C1}" sibTransId="{0F57D015-2495-4147-8CAA-D2506223C273}"/>
    <dgm:cxn modelId="{E5FFBBA8-03DB-490C-912E-F2F5D9C6E042}" srcId="{D158DED1-8189-4D61-B422-8C7F7AA17431}" destId="{3A5F3351-2DD5-4E7A-A938-2CC5EE6FE083}" srcOrd="1" destOrd="0" parTransId="{45D9CA14-206D-4763-98B1-4C84FB3A8B25}" sibTransId="{C3D4C254-A85F-437A-AA99-175C453C3C1A}"/>
    <dgm:cxn modelId="{B32682AD-1D68-CC46-AFB3-0039682D8811}" type="presOf" srcId="{40496557-FD25-4E90-ADB2-6E2266B78233}" destId="{275DD1C8-57D3-FB4C-92B9-F503E2CBC905}" srcOrd="0" destOrd="4" presId="urn:microsoft.com/office/officeart/2005/8/layout/hChevron3"/>
    <dgm:cxn modelId="{6404CCBF-8BAE-254A-88BE-B941945B0AF5}" type="presOf" srcId="{8AF2BEA9-8AA7-4FAB-BFB4-490EC2C25A16}" destId="{1352942C-687F-DE43-BAD3-DBBE9B62D171}" srcOrd="0" destOrd="0" presId="urn:microsoft.com/office/officeart/2005/8/layout/hChevron3"/>
    <dgm:cxn modelId="{7B685AC5-71F9-0744-B900-4A8C502CD07F}" type="presOf" srcId="{7566D0DE-F30F-4780-9A03-965120E7CF33}" destId="{275DD1C8-57D3-FB4C-92B9-F503E2CBC905}" srcOrd="0" destOrd="5" presId="urn:microsoft.com/office/officeart/2005/8/layout/hChevron3"/>
    <dgm:cxn modelId="{9643E4C6-88A0-624E-8B7C-8DB0222C6A0B}" type="presOf" srcId="{6579E71E-64AE-4B5A-92A2-3814FECD2E36}" destId="{1352942C-687F-DE43-BAD3-DBBE9B62D171}" srcOrd="0" destOrd="3" presId="urn:microsoft.com/office/officeart/2005/8/layout/hChevron3"/>
    <dgm:cxn modelId="{695B80CD-E5B9-844C-81D3-D2151FCCD69C}" type="presOf" srcId="{5759FB8B-2A59-49F4-BA68-A2C0A59BA1BF}" destId="{275DD1C8-57D3-FB4C-92B9-F503E2CBC905}" srcOrd="0" destOrd="6" presId="urn:microsoft.com/office/officeart/2005/8/layout/hChevron3"/>
    <dgm:cxn modelId="{1A8E21CF-B0A9-1A4C-BBDF-6492F682C3A8}" type="presOf" srcId="{C994C8CD-B59D-4635-ABD4-8DA254874525}" destId="{275DD1C8-57D3-FB4C-92B9-F503E2CBC905}" srcOrd="0" destOrd="3" presId="urn:microsoft.com/office/officeart/2005/8/layout/hChevron3"/>
    <dgm:cxn modelId="{9760EAD0-E0D4-4522-B24C-7FD1811633B5}" srcId="{3A5F3351-2DD5-4E7A-A938-2CC5EE6FE083}" destId="{C66DD8B3-B25D-4B87-850D-B521594D842E}" srcOrd="1" destOrd="0" parTransId="{32E2967C-80BF-434C-8139-FE324428E072}" sibTransId="{7501892D-9C86-4C4D-93EE-8CD5A29C7C38}"/>
    <dgm:cxn modelId="{CDB0A7D6-CDD3-8347-BBAB-C6882482B013}" type="presOf" srcId="{3A5F3351-2DD5-4E7A-A938-2CC5EE6FE083}" destId="{275DD1C8-57D3-FB4C-92B9-F503E2CBC905}" srcOrd="0" destOrd="0" presId="urn:microsoft.com/office/officeart/2005/8/layout/hChevron3"/>
    <dgm:cxn modelId="{7547EFE3-4702-794B-8FA3-EE0F1F409A50}" type="presOf" srcId="{955BAC33-3F9E-42AC-BA20-C5977CCF5810}" destId="{1352942C-687F-DE43-BAD3-DBBE9B62D171}" srcOrd="0" destOrd="6" presId="urn:microsoft.com/office/officeart/2005/8/layout/hChevron3"/>
    <dgm:cxn modelId="{EB6954EB-F509-47F5-BB48-DA041244E741}" srcId="{8AF2BEA9-8AA7-4FAB-BFB4-490EC2C25A16}" destId="{81DB5216-7969-4758-8978-DEE4BF67D092}" srcOrd="1" destOrd="0" parTransId="{BB821D35-49C9-438B-8571-B3FAC010DE87}" sibTransId="{A8B5EE30-73CB-4070-81D7-F57C52765087}"/>
    <dgm:cxn modelId="{9DC23BF2-189C-4B74-B76D-86642D4A009A}" srcId="{8AF2BEA9-8AA7-4FAB-BFB4-490EC2C25A16}" destId="{955BAC33-3F9E-42AC-BA20-C5977CCF5810}" srcOrd="5" destOrd="0" parTransId="{E86D0384-D696-46FB-BD45-03C51369EDA2}" sibTransId="{B730079A-80FF-4825-A1BD-C2AC51E1DC03}"/>
    <dgm:cxn modelId="{7FFC7EFD-D962-4153-9A44-A57FB6FBA2B7}" srcId="{3A5F3351-2DD5-4E7A-A938-2CC5EE6FE083}" destId="{89ECF248-6974-42EF-9BBC-5DC2E41F984B}" srcOrd="0" destOrd="0" parTransId="{A9B44778-72BC-4B75-8B36-FA674DB652D0}" sibTransId="{F718E2BD-4E92-452E-A462-51BB14BCAC7A}"/>
    <dgm:cxn modelId="{A0E6FF83-EC67-2140-A948-E84245C769AF}" type="presParOf" srcId="{3031F5F9-8444-324C-BC17-D7C6CAA64C4B}" destId="{1352942C-687F-DE43-BAD3-DBBE9B62D171}" srcOrd="0" destOrd="0" presId="urn:microsoft.com/office/officeart/2005/8/layout/hChevron3"/>
    <dgm:cxn modelId="{9D9972A3-25E9-3B4C-9639-5453B25ADC5C}" type="presParOf" srcId="{3031F5F9-8444-324C-BC17-D7C6CAA64C4B}" destId="{5B1944CA-499C-0448-ABA3-C16D3BA4156F}" srcOrd="1" destOrd="0" presId="urn:microsoft.com/office/officeart/2005/8/layout/hChevron3"/>
    <dgm:cxn modelId="{69F48B8F-3406-724F-A5B6-AD20EA7051BD}" type="presParOf" srcId="{3031F5F9-8444-324C-BC17-D7C6CAA64C4B}" destId="{275DD1C8-57D3-FB4C-92B9-F503E2CBC905}" srcOrd="2" destOrd="0" presId="urn:microsoft.com/office/officeart/2005/8/layout/hChevron3"/>
    <dgm:cxn modelId="{210A5346-7224-AE49-9DDF-09E54AABBCA7}" type="presParOf" srcId="{3031F5F9-8444-324C-BC17-D7C6CAA64C4B}" destId="{C7352E86-FAAD-BA49-AE1A-296217ECDE41}" srcOrd="3" destOrd="0" presId="urn:microsoft.com/office/officeart/2005/8/layout/hChevron3"/>
    <dgm:cxn modelId="{B67981B3-5AC6-4A4A-8890-93BABE99551A}" type="presParOf" srcId="{3031F5F9-8444-324C-BC17-D7C6CAA64C4B}" destId="{5176A991-0E69-A345-B02E-84E41D481DA4}"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942C-687F-DE43-BAD3-DBBE9B62D171}">
      <dsp:nvSpPr>
        <dsp:cNvPr id="0" name=""/>
        <dsp:cNvSpPr/>
      </dsp:nvSpPr>
      <dsp:spPr>
        <a:xfrm>
          <a:off x="4478" y="242569"/>
          <a:ext cx="3915882" cy="3132706"/>
        </a:xfrm>
        <a:prstGeom prst="homePlate">
          <a:avLst>
            <a:gd name="adj" fmla="val 2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552575" bIns="53340" numCol="1" spcCol="1270" anchor="t" anchorCtr="0">
          <a:noAutofit/>
        </a:bodyPr>
        <a:lstStyle/>
        <a:p>
          <a:pPr marL="0" lvl="0" indent="0" algn="l" defTabSz="933450">
            <a:lnSpc>
              <a:spcPct val="100000"/>
            </a:lnSpc>
            <a:spcBef>
              <a:spcPct val="0"/>
            </a:spcBef>
            <a:spcAft>
              <a:spcPct val="35000"/>
            </a:spcAft>
            <a:buNone/>
          </a:pPr>
          <a:r>
            <a:rPr lang="en-US" sz="2100" b="1" kern="1200" dirty="0"/>
            <a:t>Remove unnecessary features</a:t>
          </a:r>
          <a:r>
            <a:rPr lang="en-US" sz="2100" kern="1200" dirty="0"/>
            <a:t>: </a:t>
          </a:r>
        </a:p>
        <a:p>
          <a:pPr marL="171450" lvl="1" indent="-171450" algn="l" defTabSz="711200">
            <a:lnSpc>
              <a:spcPct val="100000"/>
            </a:lnSpc>
            <a:spcBef>
              <a:spcPct val="0"/>
            </a:spcBef>
            <a:spcAft>
              <a:spcPct val="15000"/>
            </a:spcAft>
            <a:buChar char="•"/>
          </a:pPr>
          <a:r>
            <a:rPr lang="en-US" sz="1600" kern="1200"/>
            <a:t>MOU</a:t>
          </a:r>
        </a:p>
        <a:p>
          <a:pPr marL="171450" lvl="1" indent="-171450" algn="l" defTabSz="711200">
            <a:lnSpc>
              <a:spcPct val="100000"/>
            </a:lnSpc>
            <a:spcBef>
              <a:spcPct val="0"/>
            </a:spcBef>
            <a:spcAft>
              <a:spcPct val="15000"/>
            </a:spcAft>
            <a:buChar char="•"/>
          </a:pPr>
          <a:r>
            <a:rPr lang="en-US" sz="1600" kern="1200"/>
            <a:t>MOU Title</a:t>
          </a:r>
        </a:p>
        <a:p>
          <a:pPr marL="171450" lvl="1" indent="-171450" algn="l" defTabSz="711200">
            <a:lnSpc>
              <a:spcPct val="100000"/>
            </a:lnSpc>
            <a:spcBef>
              <a:spcPct val="0"/>
            </a:spcBef>
            <a:spcAft>
              <a:spcPct val="15000"/>
            </a:spcAft>
            <a:buChar char="•"/>
          </a:pPr>
          <a:r>
            <a:rPr lang="en-US" sz="1600" kern="1200"/>
            <a:t>Title</a:t>
          </a:r>
        </a:p>
        <a:p>
          <a:pPr marL="171450" lvl="1" indent="-171450" algn="l" defTabSz="711200">
            <a:lnSpc>
              <a:spcPct val="100000"/>
            </a:lnSpc>
            <a:spcBef>
              <a:spcPct val="0"/>
            </a:spcBef>
            <a:spcAft>
              <a:spcPct val="15000"/>
            </a:spcAft>
            <a:buChar char="•"/>
          </a:pPr>
          <a:r>
            <a:rPr lang="en-US" sz="1600" kern="1200"/>
            <a:t>Department</a:t>
          </a:r>
        </a:p>
        <a:p>
          <a:pPr marL="171450" lvl="1" indent="-171450" algn="l" defTabSz="711200">
            <a:lnSpc>
              <a:spcPct val="100000"/>
            </a:lnSpc>
            <a:spcBef>
              <a:spcPct val="0"/>
            </a:spcBef>
            <a:spcAft>
              <a:spcPct val="15000"/>
            </a:spcAft>
            <a:buChar char="•"/>
          </a:pPr>
          <a:r>
            <a:rPr lang="en-US" sz="1600" kern="1200"/>
            <a:t>Record Number</a:t>
          </a:r>
        </a:p>
        <a:p>
          <a:pPr marL="171450" lvl="1" indent="-171450" algn="l" defTabSz="711200">
            <a:lnSpc>
              <a:spcPct val="100000"/>
            </a:lnSpc>
            <a:spcBef>
              <a:spcPct val="0"/>
            </a:spcBef>
            <a:spcAft>
              <a:spcPct val="15000"/>
            </a:spcAft>
            <a:buChar char="•"/>
          </a:pPr>
          <a:r>
            <a:rPr lang="en-US" sz="1600" kern="1200"/>
            <a:t>POBP (&gt;50% missing)</a:t>
          </a:r>
        </a:p>
      </dsp:txBody>
      <dsp:txXfrm>
        <a:off x="4478" y="242569"/>
        <a:ext cx="3524294" cy="3132706"/>
      </dsp:txXfrm>
    </dsp:sp>
    <dsp:sp modelId="{275DD1C8-57D3-FB4C-92B9-F503E2CBC905}">
      <dsp:nvSpPr>
        <dsp:cNvPr id="0" name=""/>
        <dsp:cNvSpPr/>
      </dsp:nvSpPr>
      <dsp:spPr>
        <a:xfrm>
          <a:off x="3137184" y="242569"/>
          <a:ext cx="3915882" cy="3132706"/>
        </a:xfrm>
        <a:prstGeom prst="chevron">
          <a:avLst>
            <a:gd name="adj" fmla="val 25000"/>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t" anchorCtr="0">
          <a:noAutofit/>
        </a:bodyPr>
        <a:lstStyle/>
        <a:p>
          <a:pPr marL="0" lvl="0" indent="0" algn="l" defTabSz="933450">
            <a:lnSpc>
              <a:spcPct val="100000"/>
            </a:lnSpc>
            <a:spcBef>
              <a:spcPct val="0"/>
            </a:spcBef>
            <a:spcAft>
              <a:spcPct val="35000"/>
            </a:spcAft>
            <a:buNone/>
          </a:pPr>
          <a:r>
            <a:rPr lang="en-US" sz="2100" b="1" kern="1200" dirty="0"/>
            <a:t>Simple data imputation</a:t>
          </a:r>
          <a:r>
            <a:rPr lang="en-US" sz="2100" kern="1200" dirty="0"/>
            <a:t>:</a:t>
          </a:r>
        </a:p>
        <a:p>
          <a:pPr marL="171450" lvl="1" indent="-171450" algn="l" defTabSz="711200">
            <a:lnSpc>
              <a:spcPct val="100000"/>
            </a:lnSpc>
            <a:spcBef>
              <a:spcPct val="0"/>
            </a:spcBef>
            <a:spcAft>
              <a:spcPct val="15000"/>
            </a:spcAft>
            <a:buChar char="•"/>
          </a:pPr>
          <a:r>
            <a:rPr lang="en-US" sz="1600" kern="1200"/>
            <a:t>P_dep: mean</a:t>
          </a:r>
        </a:p>
        <a:p>
          <a:pPr marL="171450" lvl="1" indent="-171450" algn="l" defTabSz="711200">
            <a:lnSpc>
              <a:spcPct val="100000"/>
            </a:lnSpc>
            <a:spcBef>
              <a:spcPct val="0"/>
            </a:spcBef>
            <a:spcAft>
              <a:spcPct val="15000"/>
            </a:spcAft>
            <a:buChar char="•"/>
          </a:pPr>
          <a:r>
            <a:rPr lang="en-US" sz="1600" kern="1200"/>
            <a:t>Rate: mean</a:t>
          </a:r>
        </a:p>
        <a:p>
          <a:pPr marL="171450" lvl="1" indent="-171450" algn="l" defTabSz="711200">
            <a:lnSpc>
              <a:spcPct val="100000"/>
            </a:lnSpc>
            <a:spcBef>
              <a:spcPct val="0"/>
            </a:spcBef>
            <a:spcAft>
              <a:spcPct val="15000"/>
            </a:spcAft>
            <a:buChar char="•"/>
          </a:pPr>
          <a:r>
            <a:rPr lang="en-US" sz="1600" kern="1200"/>
            <a:t>O_pay: median</a:t>
          </a:r>
        </a:p>
        <a:p>
          <a:pPr marL="171450" lvl="1" indent="-171450" algn="l" defTabSz="711200">
            <a:lnSpc>
              <a:spcPct val="100000"/>
            </a:lnSpc>
            <a:spcBef>
              <a:spcPct val="0"/>
            </a:spcBef>
            <a:spcAft>
              <a:spcPct val="15000"/>
            </a:spcAft>
            <a:buChar char="•"/>
          </a:pPr>
          <a:r>
            <a:rPr lang="en-US" sz="1600" kern="1200"/>
            <a:t>Benefit: impute as “-1”</a:t>
          </a:r>
        </a:p>
        <a:p>
          <a:pPr marL="171450" lvl="1" indent="-171450" algn="l" defTabSz="711200">
            <a:lnSpc>
              <a:spcPct val="100000"/>
            </a:lnSpc>
            <a:spcBef>
              <a:spcPct val="0"/>
            </a:spcBef>
            <a:spcAft>
              <a:spcPct val="15000"/>
            </a:spcAft>
            <a:buChar char="•"/>
          </a:pPr>
          <a:r>
            <a:rPr lang="en-US" sz="1600" kern="1200"/>
            <a:t>P_grade: impute as “-1”</a:t>
          </a:r>
        </a:p>
        <a:p>
          <a:pPr marL="171450" lvl="1" indent="-171450" algn="l" defTabSz="711200">
            <a:lnSpc>
              <a:spcPct val="100000"/>
            </a:lnSpc>
            <a:spcBef>
              <a:spcPct val="0"/>
            </a:spcBef>
            <a:spcAft>
              <a:spcPct val="15000"/>
            </a:spcAft>
            <a:buChar char="•"/>
          </a:pPr>
          <a:r>
            <a:rPr lang="en-US" sz="1600" kern="1200"/>
            <a:t>Lum sum pay: impute as “0”</a:t>
          </a:r>
        </a:p>
      </dsp:txBody>
      <dsp:txXfrm>
        <a:off x="3920361" y="242569"/>
        <a:ext cx="2349529" cy="3132706"/>
      </dsp:txXfrm>
    </dsp:sp>
    <dsp:sp modelId="{5176A991-0E69-A345-B02E-84E41D481DA4}">
      <dsp:nvSpPr>
        <dsp:cNvPr id="0" name=""/>
        <dsp:cNvSpPr/>
      </dsp:nvSpPr>
      <dsp:spPr>
        <a:xfrm>
          <a:off x="6269890" y="242569"/>
          <a:ext cx="3915882" cy="3132706"/>
        </a:xfrm>
        <a:prstGeom prst="chevron">
          <a:avLst>
            <a:gd name="adj" fmla="val 25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ctr" anchorCtr="0">
          <a:noAutofit/>
        </a:bodyPr>
        <a:lstStyle/>
        <a:p>
          <a:pPr marL="0" lvl="0" indent="0" algn="ctr" defTabSz="933450">
            <a:lnSpc>
              <a:spcPct val="100000"/>
            </a:lnSpc>
            <a:spcBef>
              <a:spcPct val="0"/>
            </a:spcBef>
            <a:spcAft>
              <a:spcPct val="35000"/>
            </a:spcAft>
            <a:buNone/>
          </a:pPr>
          <a:r>
            <a:rPr lang="en-US" sz="2100" b="1" kern="1200" dirty="0"/>
            <a:t>Save preprocessed data to pickle file </a:t>
          </a:r>
        </a:p>
      </dsp:txBody>
      <dsp:txXfrm>
        <a:off x="7053067" y="242569"/>
        <a:ext cx="2349529" cy="313270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95A8-E2EF-234F-878B-6A1878A2AA0E}"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528D-8086-914B-9895-9C4CD62DDDF1}" type="slidenum">
              <a:rPr lang="en-US" smtClean="0"/>
              <a:t>‹#›</a:t>
            </a:fld>
            <a:endParaRPr lang="en-US"/>
          </a:p>
        </p:txBody>
      </p:sp>
    </p:spTree>
    <p:extLst>
      <p:ext uri="{BB962C8B-B14F-4D97-AF65-F5344CB8AC3E}">
        <p14:creationId xmlns:p14="http://schemas.microsoft.com/office/powerpoint/2010/main" val="209065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Mandy, and this is Sheng. We</a:t>
            </a:r>
            <a:r>
              <a:rPr lang="zh-CN" altLang="en-US" dirty="0"/>
              <a:t> </a:t>
            </a:r>
            <a:r>
              <a:rPr lang="en-US" altLang="zh-CN" dirty="0"/>
              <a:t>are</a:t>
            </a:r>
            <a:r>
              <a:rPr lang="zh-CN" altLang="en-US" dirty="0"/>
              <a:t> </a:t>
            </a:r>
            <a:r>
              <a:rPr lang="en-US" altLang="zh-CN" dirty="0"/>
              <a:t>graduate</a:t>
            </a:r>
            <a:r>
              <a:rPr lang="zh-CN" altLang="en-US" dirty="0"/>
              <a:t> </a:t>
            </a:r>
            <a:r>
              <a:rPr lang="en-US" altLang="zh-CN" dirty="0"/>
              <a:t>students</a:t>
            </a:r>
            <a:r>
              <a:rPr lang="zh-CN" altLang="en-US" dirty="0"/>
              <a:t> </a:t>
            </a:r>
            <a:r>
              <a:rPr lang="en-US" altLang="zh-CN" dirty="0"/>
              <a:t>in</a:t>
            </a:r>
            <a:r>
              <a:rPr lang="zh-CN" altLang="en-US" dirty="0"/>
              <a:t> </a:t>
            </a:r>
            <a:r>
              <a:rPr lang="en-US" altLang="zh-CN" dirty="0"/>
              <a:t>Data</a:t>
            </a:r>
            <a:r>
              <a:rPr lang="zh-CN" altLang="en-US" dirty="0"/>
              <a:t> </a:t>
            </a:r>
            <a:r>
              <a:rPr lang="en-US" altLang="zh-CN" dirty="0"/>
              <a:t>Science</a:t>
            </a:r>
            <a:r>
              <a:rPr lang="zh-CN" altLang="en-US" dirty="0"/>
              <a:t> </a:t>
            </a:r>
            <a:r>
              <a:rPr lang="en-US" altLang="zh-CN" dirty="0"/>
              <a:t>program.</a:t>
            </a:r>
            <a:r>
              <a:rPr lang="zh-CN" altLang="en-US" dirty="0"/>
              <a:t> </a:t>
            </a:r>
            <a:r>
              <a:rPr lang="en-US" dirty="0"/>
              <a:t>Today we are going to talk about using autoencoder for </a:t>
            </a:r>
            <a:r>
              <a:rPr lang="en-US" altLang="zh-CN" dirty="0"/>
              <a:t>generating</a:t>
            </a:r>
            <a:r>
              <a:rPr lang="zh-CN" altLang="en-US" dirty="0"/>
              <a:t> </a:t>
            </a:r>
            <a:r>
              <a:rPr lang="en-US" altLang="zh-CN" dirty="0"/>
              <a:t>new</a:t>
            </a:r>
            <a:r>
              <a:rPr lang="zh-CN" altLang="en-US" dirty="0"/>
              <a:t> </a:t>
            </a:r>
            <a:r>
              <a:rPr lang="en-US" altLang="zh-CN" dirty="0"/>
              <a:t>data</a:t>
            </a:r>
            <a:r>
              <a:rPr lang="zh-CN" altLang="en-US" dirty="0"/>
              <a:t> </a:t>
            </a:r>
            <a:r>
              <a:rPr lang="en-US" dirty="0"/>
              <a:t>and building machine learning models. </a:t>
            </a:r>
          </a:p>
        </p:txBody>
      </p:sp>
      <p:sp>
        <p:nvSpPr>
          <p:cNvPr id="4" name="Slide Number Placeholder 3"/>
          <p:cNvSpPr>
            <a:spLocks noGrp="1"/>
          </p:cNvSpPr>
          <p:nvPr>
            <p:ph type="sldNum" sz="quarter" idx="5"/>
          </p:nvPr>
        </p:nvSpPr>
        <p:spPr/>
        <p:txBody>
          <a:bodyPr/>
          <a:lstStyle/>
          <a:p>
            <a:fld id="{4628528D-8086-914B-9895-9C4CD62DDDF1}" type="slidenum">
              <a:rPr lang="en-US" smtClean="0"/>
              <a:t>1</a:t>
            </a:fld>
            <a:endParaRPr lang="en-US"/>
          </a:p>
        </p:txBody>
      </p:sp>
    </p:spTree>
    <p:extLst>
      <p:ext uri="{BB962C8B-B14F-4D97-AF65-F5344CB8AC3E}">
        <p14:creationId xmlns:p14="http://schemas.microsoft.com/office/powerpoint/2010/main" val="429318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we finish the training, we start to synthesize new data by the decoder. Although we can randomly generate the three-dimensional data points as the input of the decoder, we still want our random sample has a similar distribution as the original encoded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tried to find an existing method to generate new data based on the distribution of current data from google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didn't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related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resources.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finally worked out a simple way to do so.</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a:t>
            </a:r>
            <a:r>
              <a:rPr lang="en-US" sz="1200" dirty="0"/>
              <a:t>hoose </a:t>
            </a:r>
            <a:r>
              <a:rPr lang="en-US" altLang="zh-CN" sz="1200" dirty="0"/>
              <a:t>3</a:t>
            </a:r>
            <a:r>
              <a:rPr lang="en-US" sz="1200" dirty="0"/>
              <a:t> random values from a normal distribution and add the values to each dimension of the point respectively. The new data point will be one of our new sample. We can generate as many sample as we want by repeating these 2 steps.</a:t>
            </a:r>
          </a:p>
          <a:p>
            <a:endParaRPr lang="en-US" b="1" dirty="0"/>
          </a:p>
        </p:txBody>
      </p:sp>
      <p:sp>
        <p:nvSpPr>
          <p:cNvPr id="4" name="Slide Number Placeholder 3"/>
          <p:cNvSpPr>
            <a:spLocks noGrp="1"/>
          </p:cNvSpPr>
          <p:nvPr>
            <p:ph type="sldNum" sz="quarter" idx="5"/>
          </p:nvPr>
        </p:nvSpPr>
        <p:spPr/>
        <p:txBody>
          <a:bodyPr/>
          <a:lstStyle/>
          <a:p>
            <a:fld id="{4628528D-8086-914B-9895-9C4CD62DDDF1}" type="slidenum">
              <a:rPr lang="en-US" smtClean="0"/>
              <a:t>10</a:t>
            </a:fld>
            <a:endParaRPr lang="en-US"/>
          </a:p>
        </p:txBody>
      </p:sp>
    </p:spTree>
    <p:extLst>
      <p:ext uri="{BB962C8B-B14F-4D97-AF65-F5344CB8AC3E}">
        <p14:creationId xmlns:p14="http://schemas.microsoft.com/office/powerpoint/2010/main" val="270904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code of the sample generating function. </a:t>
            </a:r>
          </a:p>
          <a:p>
            <a:r>
              <a:rPr lang="en-US" sz="1200" kern="1200" dirty="0">
                <a:solidFill>
                  <a:schemeClr val="tx1"/>
                </a:solidFill>
                <a:effectLst/>
                <a:latin typeface="+mn-lt"/>
                <a:ea typeface="+mn-ea"/>
                <a:cs typeface="+mn-cs"/>
              </a:rPr>
              <a:t>On the right, the top figure is the visualization of the original encoded data. We saw it in the previous page.</a:t>
            </a:r>
          </a:p>
          <a:p>
            <a:r>
              <a:rPr lang="en-US" sz="1200" kern="1200" dirty="0">
                <a:solidFill>
                  <a:schemeClr val="tx1"/>
                </a:solidFill>
                <a:effectLst/>
                <a:latin typeface="+mn-lt"/>
                <a:ea typeface="+mn-ea"/>
                <a:cs typeface="+mn-cs"/>
              </a:rPr>
              <a:t>The lower 2 figures are the visualizations of 2 groups of synthesized input samples, which were generated by 2 different standard deviations, 0.01 and 0.05. We can see they </a:t>
            </a:r>
            <a:r>
              <a:rPr lang="en-US" altLang="zh-CN" sz="1200" kern="1200" dirty="0">
                <a:solidFill>
                  <a:schemeClr val="tx1"/>
                </a:solidFill>
                <a:effectLst/>
                <a:latin typeface="+mn-lt"/>
                <a:ea typeface="+mn-ea"/>
                <a:cs typeface="+mn-cs"/>
              </a:rPr>
              <a:t>retain the</a:t>
            </a:r>
            <a:r>
              <a:rPr lang="en-US" sz="1200" kern="1200" dirty="0">
                <a:solidFill>
                  <a:schemeClr val="tx1"/>
                </a:solidFill>
                <a:effectLst/>
                <a:latin typeface="+mn-lt"/>
                <a:ea typeface="+mn-ea"/>
                <a:cs typeface="+mn-cs"/>
              </a:rPr>
              <a:t> similar distribution as the original encoded dataset. That’s actually what we want.</a:t>
            </a:r>
          </a:p>
          <a:p>
            <a:r>
              <a:rPr lang="en-US" sz="1200" kern="1200" dirty="0">
                <a:solidFill>
                  <a:schemeClr val="tx1"/>
                </a:solidFill>
                <a:effectLst/>
                <a:latin typeface="+mn-lt"/>
                <a:ea typeface="+mn-ea"/>
                <a:cs typeface="+mn-cs"/>
              </a:rPr>
              <a:t>As for us, we chose the middle one as the input of our decoder. And finally, we got our synthesized data after decoding.</a:t>
            </a:r>
          </a:p>
        </p:txBody>
      </p:sp>
      <p:sp>
        <p:nvSpPr>
          <p:cNvPr id="4" name="Slide Number Placeholder 3"/>
          <p:cNvSpPr>
            <a:spLocks noGrp="1"/>
          </p:cNvSpPr>
          <p:nvPr>
            <p:ph type="sldNum" sz="quarter" idx="5"/>
          </p:nvPr>
        </p:nvSpPr>
        <p:spPr/>
        <p:txBody>
          <a:bodyPr/>
          <a:lstStyle/>
          <a:p>
            <a:fld id="{4628528D-8086-914B-9895-9C4CD62DDDF1}" type="slidenum">
              <a:rPr lang="en-US" smtClean="0"/>
              <a:t>11</a:t>
            </a:fld>
            <a:endParaRPr lang="en-US"/>
          </a:p>
        </p:txBody>
      </p:sp>
    </p:spTree>
    <p:extLst>
      <p:ext uri="{BB962C8B-B14F-4D97-AF65-F5344CB8AC3E}">
        <p14:creationId xmlns:p14="http://schemas.microsoft.com/office/powerpoint/2010/main" val="74577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Finally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building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created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linear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regression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Like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classification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accuracy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rate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evaluation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performance.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predicting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Salary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which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regression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measure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performance.</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Looking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tables,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such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Ridge,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Lasso,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random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Forest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regression.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But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based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finally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choose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linear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regression.</a:t>
            </a:r>
            <a:r>
              <a:rPr lang="zh-CN" altLang="en-US"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28528D-8086-914B-9895-9C4CD62DDDF1}" type="slidenum">
              <a:rPr lang="en-US" smtClean="0"/>
              <a:t>12</a:t>
            </a:fld>
            <a:endParaRPr lang="en-US"/>
          </a:p>
        </p:txBody>
      </p:sp>
    </p:spTree>
    <p:extLst>
      <p:ext uri="{BB962C8B-B14F-4D97-AF65-F5344CB8AC3E}">
        <p14:creationId xmlns:p14="http://schemas.microsoft.com/office/powerpoint/2010/main" val="325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we</a:t>
            </a:r>
            <a:r>
              <a:rPr lang="zh-CN" altLang="en-US" dirty="0"/>
              <a:t> </a:t>
            </a:r>
            <a:r>
              <a:rPr lang="en-US" altLang="zh-CN" dirty="0"/>
              <a:t>were</a:t>
            </a:r>
            <a:r>
              <a:rPr lang="zh-CN" altLang="en-US" dirty="0"/>
              <a:t> </a:t>
            </a:r>
            <a:r>
              <a:rPr lang="en-US" altLang="zh-CN" dirty="0"/>
              <a:t>building</a:t>
            </a:r>
            <a:r>
              <a:rPr lang="zh-CN" altLang="en-US" dirty="0"/>
              <a:t> </a:t>
            </a:r>
            <a:r>
              <a:rPr lang="en-US" altLang="zh-CN" dirty="0"/>
              <a:t>the</a:t>
            </a:r>
            <a:r>
              <a:rPr lang="zh-CN" altLang="en-US" dirty="0"/>
              <a:t> </a:t>
            </a:r>
            <a:r>
              <a:rPr lang="en-US" altLang="zh-CN" dirty="0"/>
              <a:t>model,</a:t>
            </a:r>
            <a:r>
              <a:rPr lang="zh-CN" altLang="en-US" dirty="0"/>
              <a:t> </a:t>
            </a:r>
            <a:r>
              <a:rPr lang="en-US" altLang="zh-CN" dirty="0"/>
              <a:t>we</a:t>
            </a:r>
            <a:r>
              <a:rPr lang="zh-CN" altLang="en-US" dirty="0"/>
              <a:t> </a:t>
            </a:r>
            <a:r>
              <a:rPr lang="en-US" altLang="zh-CN" dirty="0"/>
              <a:t>did</a:t>
            </a:r>
            <a:r>
              <a:rPr lang="zh-CN" altLang="en-US" dirty="0"/>
              <a:t> </a:t>
            </a:r>
            <a:r>
              <a:rPr lang="en-US" altLang="zh-CN" dirty="0"/>
              <a:t>one-hot-encoding</a:t>
            </a:r>
            <a:r>
              <a:rPr lang="zh-CN" altLang="en-US" dirty="0"/>
              <a:t> </a:t>
            </a:r>
            <a:r>
              <a:rPr lang="en-US" altLang="zh-CN" dirty="0"/>
              <a:t>for</a:t>
            </a:r>
            <a:r>
              <a:rPr lang="zh-CN" altLang="en-US" dirty="0"/>
              <a:t> </a:t>
            </a:r>
            <a:r>
              <a:rPr lang="en-US" altLang="zh-CN" dirty="0"/>
              <a:t>categorical</a:t>
            </a:r>
            <a:r>
              <a:rPr lang="zh-CN" altLang="en-US" dirty="0"/>
              <a:t> </a:t>
            </a:r>
            <a:r>
              <a:rPr lang="en-US" altLang="zh-CN" dirty="0"/>
              <a:t>features;</a:t>
            </a:r>
            <a:r>
              <a:rPr lang="zh-CN" altLang="en-US" dirty="0"/>
              <a:t> </a:t>
            </a:r>
            <a:r>
              <a:rPr lang="en-US" altLang="zh-CN" dirty="0"/>
              <a:t>we</a:t>
            </a:r>
            <a:r>
              <a:rPr lang="zh-CN" altLang="en-US" dirty="0"/>
              <a:t> </a:t>
            </a:r>
            <a:r>
              <a:rPr lang="en-US" altLang="zh-CN" dirty="0"/>
              <a:t>split</a:t>
            </a:r>
            <a:r>
              <a:rPr lang="zh-CN" altLang="en-US" dirty="0"/>
              <a:t> </a:t>
            </a:r>
            <a:r>
              <a:rPr lang="en-US" altLang="zh-CN" dirty="0"/>
              <a:t>train</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set</a:t>
            </a:r>
            <a:r>
              <a:rPr lang="zh-CN" altLang="en-US" dirty="0"/>
              <a:t> </a:t>
            </a:r>
            <a:r>
              <a:rPr lang="en-US" altLang="zh-CN" dirty="0"/>
              <a:t>into</a:t>
            </a:r>
            <a:r>
              <a:rPr lang="zh-CN" altLang="en-US" dirty="0"/>
              <a:t> </a:t>
            </a:r>
            <a:r>
              <a:rPr lang="en-US" altLang="zh-CN" dirty="0"/>
              <a:t>7</a:t>
            </a:r>
            <a:r>
              <a:rPr lang="zh-CN" altLang="en-US" dirty="0"/>
              <a:t> </a:t>
            </a:r>
            <a:r>
              <a:rPr lang="en-US" altLang="zh-CN" dirty="0"/>
              <a:t>to</a:t>
            </a:r>
            <a:r>
              <a:rPr lang="zh-CN" altLang="en-US" dirty="0"/>
              <a:t> </a:t>
            </a:r>
            <a:r>
              <a:rPr lang="en-US" altLang="zh-CN" dirty="0"/>
              <a:t>3.</a:t>
            </a:r>
            <a:r>
              <a:rPr lang="zh-CN" altLang="en-US" dirty="0"/>
              <a:t> </a:t>
            </a:r>
            <a:r>
              <a:rPr lang="en-US" altLang="zh-CN" dirty="0"/>
              <a:t>then</a:t>
            </a:r>
            <a:r>
              <a:rPr lang="zh-CN" altLang="en-US" dirty="0"/>
              <a:t> </a:t>
            </a:r>
            <a:r>
              <a:rPr lang="en-US" altLang="zh-CN" dirty="0"/>
              <a:t>we</a:t>
            </a:r>
            <a:r>
              <a:rPr lang="zh-CN" altLang="en-US" dirty="0"/>
              <a:t> </a:t>
            </a:r>
            <a:r>
              <a:rPr lang="en-US" altLang="zh-CN" dirty="0"/>
              <a:t>standardized</a:t>
            </a:r>
            <a:r>
              <a:rPr lang="zh-CN" altLang="en-US" dirty="0"/>
              <a:t> </a:t>
            </a:r>
            <a:r>
              <a:rPr lang="en-US" altLang="zh-CN" dirty="0"/>
              <a:t>numerical</a:t>
            </a:r>
            <a:r>
              <a:rPr lang="zh-CN" altLang="en-US" dirty="0"/>
              <a:t> </a:t>
            </a:r>
            <a:r>
              <a:rPr lang="en-US" altLang="zh-CN" dirty="0"/>
              <a:t>features</a:t>
            </a:r>
            <a:r>
              <a:rPr lang="zh-CN" altLang="en-US" dirty="0"/>
              <a:t> </a:t>
            </a:r>
            <a:r>
              <a:rPr lang="en-US" altLang="zh-CN" dirty="0"/>
              <a:t>into</a:t>
            </a:r>
            <a:r>
              <a:rPr lang="zh-CN" altLang="en-US" dirty="0"/>
              <a:t> </a:t>
            </a:r>
            <a:r>
              <a:rPr lang="en-US" altLang="zh-CN" dirty="0"/>
              <a:t>one</a:t>
            </a:r>
            <a:r>
              <a:rPr lang="zh-CN" altLang="en-US" dirty="0"/>
              <a:t> </a:t>
            </a:r>
            <a:r>
              <a:rPr lang="en-US" altLang="zh-CN" dirty="0"/>
              <a:t>scale.</a:t>
            </a:r>
            <a:r>
              <a:rPr lang="zh-CN" altLang="en-US" dirty="0"/>
              <a:t> </a:t>
            </a:r>
            <a:r>
              <a:rPr lang="en-US" altLang="zh-CN" dirty="0"/>
              <a:t>Finally</a:t>
            </a:r>
            <a:r>
              <a:rPr lang="zh-CN" altLang="en-US" dirty="0"/>
              <a:t> </a:t>
            </a:r>
            <a:r>
              <a:rPr lang="en-US" altLang="zh-CN" dirty="0"/>
              <a:t>we</a:t>
            </a:r>
            <a:r>
              <a:rPr lang="zh-CN" altLang="en-US" dirty="0"/>
              <a:t> </a:t>
            </a:r>
            <a:r>
              <a:rPr lang="en-US" altLang="zh-CN" dirty="0"/>
              <a:t>build</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by</a:t>
            </a:r>
            <a:r>
              <a:rPr lang="zh-CN" altLang="en-US" dirty="0"/>
              <a:t> </a:t>
            </a:r>
            <a:r>
              <a:rPr lang="en-US" altLang="zh-CN" dirty="0" err="1"/>
              <a:t>Sikit</a:t>
            </a:r>
            <a:r>
              <a:rPr lang="zh-CN" altLang="en-US" dirty="0"/>
              <a:t> </a:t>
            </a:r>
            <a:r>
              <a:rPr lang="en-US" altLang="zh-CN" dirty="0"/>
              <a:t>Learn</a:t>
            </a:r>
            <a:r>
              <a:rPr lang="zh-CN" altLang="en-US" dirty="0"/>
              <a:t> </a:t>
            </a:r>
            <a:r>
              <a:rPr lang="en-US" altLang="zh-CN" dirty="0"/>
              <a:t>and</a:t>
            </a:r>
            <a:r>
              <a:rPr lang="zh-CN" altLang="en-US" dirty="0"/>
              <a:t> </a:t>
            </a:r>
            <a:r>
              <a:rPr lang="en-US" altLang="zh-CN" dirty="0"/>
              <a:t>computed</a:t>
            </a:r>
            <a:r>
              <a:rPr lang="zh-CN" altLang="en-US" dirty="0"/>
              <a:t> </a:t>
            </a:r>
            <a:r>
              <a:rPr lang="en-US" altLang="zh-CN" dirty="0"/>
              <a:t>R</a:t>
            </a:r>
            <a:r>
              <a:rPr lang="zh-CN" altLang="en-US" dirty="0"/>
              <a:t> </a:t>
            </a:r>
            <a:r>
              <a:rPr lang="en-US" altLang="zh-CN" dirty="0"/>
              <a:t>Square,</a:t>
            </a:r>
            <a:r>
              <a:rPr lang="zh-CN" altLang="en-US" dirty="0"/>
              <a:t> </a:t>
            </a:r>
            <a:r>
              <a:rPr lang="en-US" altLang="zh-CN" dirty="0"/>
              <a:t>MSE</a:t>
            </a:r>
            <a:r>
              <a:rPr lang="zh-CN" altLang="en-US" dirty="0"/>
              <a:t> </a:t>
            </a:r>
            <a:r>
              <a:rPr lang="en-US" altLang="zh-CN" dirty="0"/>
              <a:t>to</a:t>
            </a:r>
            <a:r>
              <a:rPr lang="zh-CN" altLang="en-US" dirty="0"/>
              <a:t> </a:t>
            </a:r>
            <a:r>
              <a:rPr lang="en-US" altLang="zh-CN" dirty="0"/>
              <a:t>evaluate</a:t>
            </a:r>
            <a:r>
              <a:rPr lang="zh-CN" altLang="en-US" dirty="0"/>
              <a:t> </a:t>
            </a:r>
            <a:r>
              <a:rPr lang="en-US" altLang="zh-CN" dirty="0"/>
              <a:t>the</a:t>
            </a:r>
            <a:r>
              <a:rPr lang="zh-CN" altLang="en-US" dirty="0"/>
              <a:t> </a:t>
            </a:r>
            <a:r>
              <a:rPr lang="en-US" altLang="zh-CN" dirty="0"/>
              <a:t>model.</a:t>
            </a:r>
            <a:r>
              <a:rPr lang="zh-CN" altLang="en-US" dirty="0"/>
              <a:t> </a:t>
            </a:r>
            <a:endParaRPr lang="en-US" dirty="0"/>
          </a:p>
          <a:p>
            <a:r>
              <a:rPr lang="en-US" altLang="zh-CN" dirty="0"/>
              <a:t>The</a:t>
            </a:r>
            <a:r>
              <a:rPr lang="zh-CN" altLang="en-US" dirty="0"/>
              <a:t> </a:t>
            </a:r>
            <a:r>
              <a:rPr lang="en-US" altLang="zh-CN" dirty="0"/>
              <a:t>plot</a:t>
            </a:r>
            <a:r>
              <a:rPr lang="zh-CN" altLang="en-US" dirty="0"/>
              <a:t> </a:t>
            </a:r>
            <a:r>
              <a:rPr lang="en-US" altLang="zh-CN" dirty="0"/>
              <a:t>on</a:t>
            </a:r>
            <a:r>
              <a:rPr lang="zh-CN" altLang="en-US" dirty="0"/>
              <a:t> </a:t>
            </a:r>
            <a:r>
              <a:rPr lang="en-US" altLang="zh-CN" dirty="0"/>
              <a:t>the</a:t>
            </a:r>
            <a:r>
              <a:rPr lang="zh-CN" altLang="en-US" dirty="0"/>
              <a:t> </a:t>
            </a:r>
            <a:r>
              <a:rPr lang="en-US" altLang="zh-CN" dirty="0"/>
              <a:t>left</a:t>
            </a:r>
            <a:r>
              <a:rPr lang="zh-CN" altLang="en-US" dirty="0"/>
              <a:t> </a:t>
            </a:r>
            <a:r>
              <a:rPr lang="en-US" altLang="zh-CN" dirty="0"/>
              <a:t>is</a:t>
            </a:r>
            <a:r>
              <a:rPr lang="zh-CN" altLang="en-US" dirty="0"/>
              <a:t> </a:t>
            </a:r>
            <a:r>
              <a:rPr lang="en-US" altLang="zh-CN" dirty="0"/>
              <a:t>a</a:t>
            </a:r>
            <a:r>
              <a:rPr lang="zh-CN" altLang="en-US" dirty="0"/>
              <a:t> </a:t>
            </a:r>
            <a:r>
              <a:rPr lang="en-US" altLang="zh-CN" dirty="0"/>
              <a:t>residual</a:t>
            </a:r>
            <a:r>
              <a:rPr lang="zh-CN" altLang="en-US" dirty="0"/>
              <a:t> </a:t>
            </a:r>
            <a:r>
              <a:rPr lang="en-US" altLang="zh-CN" dirty="0"/>
              <a:t>plot.</a:t>
            </a:r>
            <a:r>
              <a:rPr lang="zh-CN" altLang="en-US" dirty="0"/>
              <a:t> </a:t>
            </a:r>
            <a:r>
              <a:rPr lang="en-US" dirty="0"/>
              <a:t>Residual plot</a:t>
            </a:r>
            <a:r>
              <a:rPr lang="zh-CN" altLang="en-US" dirty="0"/>
              <a:t> </a:t>
            </a:r>
            <a:r>
              <a:rPr lang="en-US" altLang="zh-CN" dirty="0"/>
              <a:t>is</a:t>
            </a:r>
            <a:r>
              <a:rPr lang="zh-CN" altLang="en-US" dirty="0"/>
              <a:t> </a:t>
            </a:r>
            <a:r>
              <a:rPr lang="en-US" dirty="0"/>
              <a:t>a commonly used graphical tool for diagnosing regression models. </a:t>
            </a:r>
          </a:p>
          <a:p>
            <a:endParaRPr lang="en-US" dirty="0"/>
          </a:p>
          <a:p>
            <a:r>
              <a:rPr lang="en-US" altLang="zh-CN" dirty="0"/>
              <a:t>The</a:t>
            </a:r>
            <a:r>
              <a:rPr lang="zh-CN" altLang="en-US" dirty="0"/>
              <a:t> </a:t>
            </a:r>
            <a:r>
              <a:rPr lang="en-US" altLang="zh-CN" dirty="0"/>
              <a:t>X</a:t>
            </a:r>
            <a:r>
              <a:rPr lang="zh-CN" altLang="en-US" dirty="0"/>
              <a:t> </a:t>
            </a:r>
            <a:r>
              <a:rPr lang="en-US" altLang="zh-CN" dirty="0"/>
              <a:t>axis</a:t>
            </a:r>
            <a:r>
              <a:rPr lang="zh-CN" altLang="en-US" dirty="0"/>
              <a:t> </a:t>
            </a:r>
            <a:r>
              <a:rPr lang="en-US" altLang="zh-CN" dirty="0"/>
              <a:t>is</a:t>
            </a:r>
            <a:r>
              <a:rPr lang="zh-CN" altLang="en-US" dirty="0"/>
              <a:t> </a:t>
            </a:r>
            <a:r>
              <a:rPr lang="en-US" altLang="zh-CN" dirty="0"/>
              <a:t>predicted</a:t>
            </a:r>
            <a:r>
              <a:rPr lang="zh-CN" altLang="en-US" dirty="0"/>
              <a:t> </a:t>
            </a:r>
            <a:r>
              <a:rPr lang="en-US" altLang="zh-CN" dirty="0"/>
              <a:t>values.</a:t>
            </a:r>
            <a:r>
              <a:rPr lang="zh-CN" altLang="en-US" dirty="0"/>
              <a:t> </a:t>
            </a:r>
            <a:r>
              <a:rPr lang="en-US" altLang="zh-CN" dirty="0"/>
              <a:t>The</a:t>
            </a:r>
            <a:r>
              <a:rPr lang="zh-CN" altLang="en-US" dirty="0"/>
              <a:t> </a:t>
            </a:r>
            <a:r>
              <a:rPr lang="en-US" altLang="zh-CN" dirty="0"/>
              <a:t>Y</a:t>
            </a:r>
            <a:r>
              <a:rPr lang="zh-CN" altLang="en-US" dirty="0"/>
              <a:t> </a:t>
            </a:r>
            <a:r>
              <a:rPr lang="en-US" altLang="zh-CN" dirty="0"/>
              <a:t>axis</a:t>
            </a:r>
            <a:r>
              <a:rPr lang="zh-CN" altLang="en-US" dirty="0"/>
              <a:t> </a:t>
            </a:r>
            <a:r>
              <a:rPr lang="en-US" altLang="zh-CN" dirty="0"/>
              <a:t>is</a:t>
            </a:r>
            <a:r>
              <a:rPr lang="zh-CN" altLang="en-US" dirty="0"/>
              <a:t> </a:t>
            </a:r>
            <a:r>
              <a:rPr lang="en-US" altLang="zh-CN" dirty="0"/>
              <a:t>residuals,</a:t>
            </a:r>
            <a:r>
              <a:rPr lang="zh-CN" altLang="en-US" dirty="0"/>
              <a:t> </a:t>
            </a:r>
            <a:r>
              <a:rPr lang="en-US" altLang="zh-CN" dirty="0"/>
              <a:t>which</a:t>
            </a:r>
            <a:r>
              <a:rPr lang="zh-CN" altLang="en-US" dirty="0"/>
              <a:t> </a:t>
            </a:r>
            <a:r>
              <a:rPr lang="en-US" altLang="zh-CN" dirty="0"/>
              <a:t>we</a:t>
            </a:r>
            <a:r>
              <a:rPr lang="zh-CN" altLang="en-US" dirty="0"/>
              <a:t> </a:t>
            </a:r>
            <a:r>
              <a:rPr lang="en-US" altLang="zh-CN" dirty="0"/>
              <a:t>simply</a:t>
            </a:r>
            <a:r>
              <a:rPr lang="zh-CN" altLang="en-US" dirty="0"/>
              <a:t> </a:t>
            </a:r>
            <a:r>
              <a:rPr lang="en-US" altLang="zh-CN" dirty="0"/>
              <a:t>subtract</a:t>
            </a:r>
            <a:r>
              <a:rPr lang="zh-CN" altLang="en-US" dirty="0"/>
              <a:t> </a:t>
            </a:r>
            <a:r>
              <a:rPr lang="en-US" altLang="zh-CN" dirty="0"/>
              <a:t>the</a:t>
            </a:r>
            <a:r>
              <a:rPr lang="zh-CN" altLang="en-US" dirty="0"/>
              <a:t> </a:t>
            </a:r>
            <a:r>
              <a:rPr lang="en-US" altLang="zh-CN" dirty="0"/>
              <a:t>true</a:t>
            </a:r>
            <a:r>
              <a:rPr lang="zh-CN" altLang="en-US" dirty="0"/>
              <a:t> </a:t>
            </a:r>
            <a:r>
              <a:rPr lang="en-US" altLang="zh-CN" dirty="0"/>
              <a:t>target</a:t>
            </a:r>
            <a:r>
              <a:rPr lang="zh-CN" altLang="en-US" dirty="0"/>
              <a:t> </a:t>
            </a:r>
            <a:r>
              <a:rPr lang="en-US" altLang="zh-CN" dirty="0"/>
              <a:t>variables</a:t>
            </a:r>
            <a:r>
              <a:rPr lang="zh-CN" altLang="en-US" dirty="0"/>
              <a:t> </a:t>
            </a:r>
            <a:r>
              <a:rPr lang="en-US" altLang="zh-CN" dirty="0"/>
              <a:t>from</a:t>
            </a:r>
            <a:r>
              <a:rPr lang="zh-CN" altLang="en-US" dirty="0"/>
              <a:t> </a:t>
            </a:r>
            <a:r>
              <a:rPr lang="en-US" altLang="zh-CN" dirty="0"/>
              <a:t>our</a:t>
            </a:r>
            <a:r>
              <a:rPr lang="zh-CN" altLang="en-US" dirty="0"/>
              <a:t> </a:t>
            </a:r>
            <a:r>
              <a:rPr lang="en-US" altLang="zh-CN" dirty="0"/>
              <a:t>predicted</a:t>
            </a:r>
            <a:r>
              <a:rPr lang="zh-CN" altLang="en-US" dirty="0"/>
              <a:t> </a:t>
            </a:r>
            <a:r>
              <a:rPr lang="en-US" altLang="zh-CN" dirty="0"/>
              <a:t>responses.</a:t>
            </a:r>
            <a:r>
              <a:rPr lang="zh-CN" altLang="en-US" dirty="0"/>
              <a:t> </a:t>
            </a:r>
            <a:endParaRPr lang="en-US" altLang="zh-CN" dirty="0"/>
          </a:p>
          <a:p>
            <a:endParaRPr lang="en-US" altLang="zh-CN" dirty="0"/>
          </a:p>
          <a:p>
            <a:r>
              <a:rPr lang="en-US" altLang="zh-CN" dirty="0"/>
              <a:t>In</a:t>
            </a:r>
            <a:r>
              <a:rPr lang="zh-CN" altLang="en-US" dirty="0"/>
              <a:t> </a:t>
            </a:r>
            <a:r>
              <a:rPr lang="en-US" altLang="zh-CN" dirty="0"/>
              <a:t>case</a:t>
            </a:r>
            <a:r>
              <a:rPr lang="zh-CN" altLang="en-US" dirty="0"/>
              <a:t> </a:t>
            </a:r>
            <a:r>
              <a:rPr lang="en-US" altLang="zh-CN" dirty="0"/>
              <a:t>of</a:t>
            </a:r>
            <a:r>
              <a:rPr lang="zh-CN" altLang="en-US" dirty="0"/>
              <a:t> </a:t>
            </a:r>
            <a:r>
              <a:rPr lang="en-US" altLang="zh-CN" dirty="0"/>
              <a:t>a</a:t>
            </a:r>
            <a:r>
              <a:rPr lang="zh-CN" altLang="en-US" dirty="0"/>
              <a:t> </a:t>
            </a:r>
            <a:r>
              <a:rPr lang="en-US" altLang="zh-CN" dirty="0"/>
              <a:t>perfect</a:t>
            </a:r>
            <a:r>
              <a:rPr lang="zh-CN" altLang="en-US" dirty="0"/>
              <a:t> </a:t>
            </a:r>
            <a:r>
              <a:rPr lang="en-US" altLang="zh-CN" dirty="0"/>
              <a:t>prediction,</a:t>
            </a:r>
            <a:r>
              <a:rPr lang="zh-CN" altLang="en-US" dirty="0"/>
              <a:t> </a:t>
            </a:r>
            <a:r>
              <a:rPr lang="en-US" altLang="zh-CN" dirty="0"/>
              <a:t>the</a:t>
            </a:r>
            <a:r>
              <a:rPr lang="zh-CN" altLang="en-US" dirty="0"/>
              <a:t> </a:t>
            </a:r>
            <a:r>
              <a:rPr lang="en-US" altLang="zh-CN" dirty="0"/>
              <a:t>residuals</a:t>
            </a:r>
            <a:r>
              <a:rPr lang="zh-CN" altLang="en-US" dirty="0"/>
              <a:t> </a:t>
            </a:r>
            <a:r>
              <a:rPr lang="en-US" altLang="zh-CN" dirty="0"/>
              <a:t>would</a:t>
            </a:r>
            <a:r>
              <a:rPr lang="zh-CN" altLang="en-US" dirty="0"/>
              <a:t> </a:t>
            </a:r>
            <a:r>
              <a:rPr lang="en-US" altLang="zh-CN" dirty="0"/>
              <a:t>be</a:t>
            </a:r>
            <a:r>
              <a:rPr lang="zh-CN" altLang="en-US" dirty="0"/>
              <a:t> </a:t>
            </a:r>
            <a:r>
              <a:rPr lang="en-US" altLang="zh-CN" dirty="0"/>
              <a:t>exactly</a:t>
            </a:r>
            <a:r>
              <a:rPr lang="zh-CN" altLang="en-US" dirty="0"/>
              <a:t> </a:t>
            </a:r>
            <a:r>
              <a:rPr lang="en-US" altLang="zh-CN" dirty="0"/>
              <a:t>zero,</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horizontal</a:t>
            </a:r>
            <a:r>
              <a:rPr lang="zh-CN" altLang="en-US" dirty="0"/>
              <a:t> </a:t>
            </a:r>
            <a:r>
              <a:rPr lang="en-US" altLang="zh-CN" dirty="0"/>
              <a:t>line</a:t>
            </a:r>
            <a:r>
              <a:rPr lang="zh-CN" altLang="en-US" dirty="0"/>
              <a:t> </a:t>
            </a:r>
            <a:r>
              <a:rPr lang="en-US" altLang="zh-CN" dirty="0"/>
              <a:t>at</a:t>
            </a:r>
            <a:r>
              <a:rPr lang="zh-CN" altLang="en-US" dirty="0"/>
              <a:t> </a:t>
            </a:r>
            <a:r>
              <a:rPr lang="en-US" altLang="zh-CN" dirty="0"/>
              <a:t>0</a:t>
            </a:r>
            <a:r>
              <a:rPr lang="zh-CN" altLang="en-US" dirty="0"/>
              <a:t> </a:t>
            </a:r>
            <a:r>
              <a:rPr lang="en-US" altLang="zh-CN" dirty="0"/>
              <a:t>on</a:t>
            </a:r>
            <a:r>
              <a:rPr lang="zh-CN" altLang="en-US" dirty="0"/>
              <a:t> </a:t>
            </a:r>
            <a:r>
              <a:rPr lang="en-US" altLang="zh-CN" dirty="0"/>
              <a:t>Y-axis.</a:t>
            </a:r>
            <a:r>
              <a:rPr lang="zh-CN" altLang="en-US" dirty="0"/>
              <a:t> </a:t>
            </a:r>
            <a:r>
              <a:rPr lang="en-US" altLang="zh-CN" dirty="0"/>
              <a:t>However,</a:t>
            </a:r>
            <a:r>
              <a:rPr lang="zh-CN" altLang="en-US" dirty="0"/>
              <a:t> </a:t>
            </a:r>
            <a:r>
              <a:rPr lang="en-US" altLang="zh-CN" dirty="0"/>
              <a:t>in</a:t>
            </a:r>
            <a:r>
              <a:rPr lang="zh-CN" altLang="en-US" dirty="0"/>
              <a:t> </a:t>
            </a:r>
            <a:r>
              <a:rPr lang="en-US" altLang="zh-CN" dirty="0"/>
              <a:t>realistic</a:t>
            </a:r>
            <a:r>
              <a:rPr lang="zh-CN" altLang="en-US" dirty="0"/>
              <a:t> </a:t>
            </a:r>
            <a:r>
              <a:rPr lang="en-US" altLang="zh-CN" dirty="0"/>
              <a:t>and</a:t>
            </a:r>
            <a:r>
              <a:rPr lang="zh-CN" altLang="en-US" dirty="0"/>
              <a:t> </a:t>
            </a:r>
            <a:r>
              <a:rPr lang="en-US" altLang="zh-CN" dirty="0"/>
              <a:t>practical</a:t>
            </a:r>
            <a:r>
              <a:rPr lang="zh-CN" altLang="en-US" dirty="0"/>
              <a:t> </a:t>
            </a:r>
            <a:r>
              <a:rPr lang="en-US" altLang="zh-CN" dirty="0"/>
              <a:t>applications,</a:t>
            </a:r>
            <a:r>
              <a:rPr lang="zh-CN" altLang="en-US" dirty="0"/>
              <a:t> </a:t>
            </a:r>
            <a:r>
              <a:rPr lang="en-US" altLang="zh-CN" dirty="0"/>
              <a:t>it’s</a:t>
            </a:r>
            <a:r>
              <a:rPr lang="zh-CN" altLang="en-US" dirty="0"/>
              <a:t> </a:t>
            </a:r>
            <a:r>
              <a:rPr lang="en-US" altLang="zh-CN" dirty="0"/>
              <a:t>not</a:t>
            </a:r>
            <a:r>
              <a:rPr lang="zh-CN" altLang="en-US" dirty="0"/>
              <a:t> </a:t>
            </a:r>
            <a:r>
              <a:rPr lang="en-US" altLang="zh-CN" dirty="0"/>
              <a:t>possible</a:t>
            </a:r>
            <a:r>
              <a:rPr lang="zh-CN" altLang="en-US" dirty="0"/>
              <a:t> </a:t>
            </a:r>
            <a:r>
              <a:rPr lang="en-US" altLang="zh-CN" dirty="0"/>
              <a:t>to</a:t>
            </a:r>
            <a:r>
              <a:rPr lang="zh-CN" altLang="en-US" dirty="0"/>
              <a:t> </a:t>
            </a:r>
            <a:r>
              <a:rPr lang="en-US" altLang="zh-CN" dirty="0"/>
              <a:t>see</a:t>
            </a:r>
            <a:r>
              <a:rPr lang="zh-CN" altLang="en-US" dirty="0"/>
              <a:t> </a:t>
            </a:r>
            <a:r>
              <a:rPr lang="en-US" altLang="zh-CN" dirty="0"/>
              <a:t>the</a:t>
            </a:r>
            <a:r>
              <a:rPr lang="zh-CN" altLang="en-US" dirty="0"/>
              <a:t> </a:t>
            </a:r>
            <a:r>
              <a:rPr lang="en-US" altLang="zh-CN" dirty="0"/>
              <a:t>perfect</a:t>
            </a:r>
            <a:r>
              <a:rPr lang="zh-CN" altLang="en-US" dirty="0"/>
              <a:t> </a:t>
            </a:r>
            <a:r>
              <a:rPr lang="en-US" altLang="zh-CN" dirty="0"/>
              <a:t>prediction.</a:t>
            </a:r>
            <a:r>
              <a:rPr lang="zh-CN" altLang="en-US" dirty="0"/>
              <a:t> </a:t>
            </a:r>
            <a:r>
              <a:rPr lang="en-US" altLang="zh-CN" dirty="0"/>
              <a:t>So</a:t>
            </a:r>
            <a:r>
              <a:rPr lang="zh-CN" altLang="en-US" dirty="0"/>
              <a:t> </a:t>
            </a:r>
            <a:r>
              <a:rPr lang="en-US" altLang="zh-CN" dirty="0"/>
              <a:t>we</a:t>
            </a:r>
            <a:r>
              <a:rPr lang="zh-CN" altLang="en-US" dirty="0"/>
              <a:t> </a:t>
            </a:r>
            <a:r>
              <a:rPr lang="en-US" altLang="zh-CN" dirty="0"/>
              <a:t>would</a:t>
            </a:r>
            <a:r>
              <a:rPr lang="zh-CN" altLang="en-US" dirty="0"/>
              <a:t> </a:t>
            </a:r>
            <a:r>
              <a:rPr lang="en-US" altLang="zh-CN" dirty="0"/>
              <a:t>expect</a:t>
            </a:r>
            <a:r>
              <a:rPr lang="zh-CN" altLang="en-US" dirty="0"/>
              <a:t> </a:t>
            </a:r>
            <a:r>
              <a:rPr lang="en-US" altLang="zh-CN" dirty="0"/>
              <a:t>that</a:t>
            </a:r>
            <a:r>
              <a:rPr lang="zh-CN" altLang="en-US" dirty="0"/>
              <a:t> </a:t>
            </a:r>
            <a:r>
              <a:rPr lang="en-US" altLang="zh-CN" dirty="0"/>
              <a:t>the</a:t>
            </a:r>
            <a:r>
              <a:rPr lang="zh-CN" altLang="en-US" dirty="0"/>
              <a:t> </a:t>
            </a:r>
            <a:r>
              <a:rPr lang="en-US" altLang="zh-CN" dirty="0"/>
              <a:t>errors</a:t>
            </a:r>
            <a:r>
              <a:rPr lang="zh-CN" altLang="en-US" dirty="0"/>
              <a:t> </a:t>
            </a:r>
            <a:r>
              <a:rPr lang="en-US" altLang="zh-CN" dirty="0"/>
              <a:t>are</a:t>
            </a:r>
            <a:r>
              <a:rPr lang="zh-CN" altLang="en-US" dirty="0"/>
              <a:t> </a:t>
            </a:r>
            <a:r>
              <a:rPr lang="en-US" altLang="zh-CN" dirty="0"/>
              <a:t>randomly</a:t>
            </a:r>
            <a:r>
              <a:rPr lang="zh-CN" altLang="en-US" dirty="0"/>
              <a:t> </a:t>
            </a:r>
            <a:r>
              <a:rPr lang="en-US" altLang="zh-CN" dirty="0"/>
              <a:t>distributed</a:t>
            </a:r>
            <a:r>
              <a:rPr lang="zh-CN" altLang="en-US" dirty="0"/>
              <a:t> </a:t>
            </a:r>
            <a:r>
              <a:rPr lang="en-US" altLang="zh-CN" dirty="0"/>
              <a:t>and</a:t>
            </a:r>
            <a:r>
              <a:rPr lang="zh-CN" altLang="en-US" dirty="0"/>
              <a:t> </a:t>
            </a:r>
            <a:r>
              <a:rPr lang="en-US" altLang="zh-CN" dirty="0"/>
              <a:t>the</a:t>
            </a:r>
            <a:r>
              <a:rPr lang="zh-CN" altLang="en-US" dirty="0"/>
              <a:t> </a:t>
            </a:r>
            <a:r>
              <a:rPr lang="en-US" altLang="zh-CN" dirty="0"/>
              <a:t>residuals</a:t>
            </a:r>
            <a:r>
              <a:rPr lang="zh-CN" altLang="en-US" dirty="0"/>
              <a:t> </a:t>
            </a:r>
            <a:r>
              <a:rPr lang="en-US" altLang="zh-CN" dirty="0"/>
              <a:t>should</a:t>
            </a:r>
            <a:r>
              <a:rPr lang="zh-CN" altLang="en-US" dirty="0"/>
              <a:t> </a:t>
            </a:r>
            <a:r>
              <a:rPr lang="en-US" altLang="zh-CN" dirty="0"/>
              <a:t>be</a:t>
            </a:r>
            <a:r>
              <a:rPr lang="zh-CN" altLang="en-US" dirty="0"/>
              <a:t> </a:t>
            </a:r>
            <a:r>
              <a:rPr lang="en-US" altLang="zh-CN" dirty="0"/>
              <a:t>randomly</a:t>
            </a:r>
            <a:r>
              <a:rPr lang="zh-CN" altLang="en-US" dirty="0"/>
              <a:t> </a:t>
            </a:r>
            <a:r>
              <a:rPr lang="en-US" altLang="zh-CN" dirty="0"/>
              <a:t>scattered</a:t>
            </a:r>
            <a:r>
              <a:rPr lang="zh-CN" altLang="en-US" dirty="0"/>
              <a:t> </a:t>
            </a:r>
            <a:r>
              <a:rPr lang="en-US" altLang="zh-CN" dirty="0"/>
              <a:t>around</a:t>
            </a:r>
            <a:r>
              <a:rPr lang="zh-CN" altLang="en-US" dirty="0"/>
              <a:t> </a:t>
            </a:r>
            <a:r>
              <a:rPr lang="en-US" altLang="zh-CN" dirty="0"/>
              <a:t>the</a:t>
            </a:r>
            <a:r>
              <a:rPr lang="zh-CN" altLang="en-US" dirty="0"/>
              <a:t> </a:t>
            </a:r>
            <a:r>
              <a:rPr lang="en-US" altLang="zh-CN" dirty="0"/>
              <a:t>centerline.</a:t>
            </a:r>
            <a:r>
              <a:rPr lang="zh-CN" altLang="en-US" dirty="0"/>
              <a:t> </a:t>
            </a:r>
            <a:endParaRPr lang="en-US" altLang="zh-CN" dirty="0"/>
          </a:p>
          <a:p>
            <a:endParaRPr lang="en-US" dirty="0"/>
          </a:p>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the</a:t>
            </a:r>
            <a:r>
              <a:rPr lang="zh-CN" altLang="en-US" dirty="0"/>
              <a:t> </a:t>
            </a:r>
            <a:r>
              <a:rPr lang="en-US" altLang="zh-CN" dirty="0"/>
              <a:t>pattern</a:t>
            </a:r>
            <a:r>
              <a:rPr lang="zh-CN" altLang="en-US" dirty="0"/>
              <a:t> </a:t>
            </a:r>
            <a:r>
              <a:rPr lang="en-US" altLang="zh-CN" dirty="0"/>
              <a:t>of</a:t>
            </a:r>
            <a:r>
              <a:rPr lang="zh-CN" altLang="en-US" dirty="0"/>
              <a:t> </a:t>
            </a:r>
            <a:r>
              <a:rPr lang="en-US" altLang="zh-CN" dirty="0"/>
              <a:t>points</a:t>
            </a:r>
            <a:r>
              <a:rPr lang="zh-CN" altLang="en-US" dirty="0"/>
              <a:t> </a:t>
            </a:r>
            <a:r>
              <a:rPr lang="en-US" altLang="zh-CN" dirty="0"/>
              <a:t>is</a:t>
            </a:r>
            <a:r>
              <a:rPr lang="zh-CN" altLang="en-US" dirty="0"/>
              <a:t> </a:t>
            </a:r>
            <a:r>
              <a:rPr lang="en-US" altLang="zh-CN" dirty="0"/>
              <a:t>not</a:t>
            </a:r>
            <a:r>
              <a:rPr lang="zh-CN" altLang="en-US" dirty="0"/>
              <a:t> </a:t>
            </a:r>
            <a:r>
              <a:rPr lang="en-US" altLang="zh-CN" dirty="0"/>
              <a:t>randomly</a:t>
            </a:r>
            <a:r>
              <a:rPr lang="zh-CN" altLang="en-US" dirty="0"/>
              <a:t> </a:t>
            </a:r>
            <a:r>
              <a:rPr lang="en-US" altLang="zh-CN" dirty="0"/>
              <a:t>distributed</a:t>
            </a:r>
            <a:r>
              <a:rPr lang="zh-CN" altLang="en-US" dirty="0"/>
              <a:t> </a:t>
            </a:r>
            <a:r>
              <a:rPr lang="en-US" dirty="0"/>
              <a:t>and didn’t scattered around the centerline. </a:t>
            </a:r>
            <a:r>
              <a:rPr lang="en-US" altLang="zh-CN" dirty="0"/>
              <a:t>This</a:t>
            </a:r>
            <a:r>
              <a:rPr lang="en-US" dirty="0"/>
              <a:t> means that our model is less able to capture some explanatory information, which has leaked into the residuals. </a:t>
            </a:r>
            <a:r>
              <a:rPr lang="en-US" altLang="zh-CN" dirty="0"/>
              <a:t>Therefore,</a:t>
            </a:r>
            <a:r>
              <a:rPr lang="zh-CN" altLang="en-US" dirty="0"/>
              <a:t> </a:t>
            </a:r>
            <a:r>
              <a:rPr lang="en-US" altLang="zh-CN" dirty="0"/>
              <a:t>more</a:t>
            </a:r>
            <a:r>
              <a:rPr lang="zh-CN" altLang="en-US" dirty="0"/>
              <a:t> </a:t>
            </a:r>
            <a:r>
              <a:rPr lang="en-US" altLang="zh-CN" dirty="0"/>
              <a:t>complicated</a:t>
            </a:r>
            <a:r>
              <a:rPr lang="zh-CN" altLang="en-US" dirty="0"/>
              <a:t> </a:t>
            </a:r>
            <a:r>
              <a:rPr lang="en-US" altLang="zh-CN" dirty="0"/>
              <a:t>model</a:t>
            </a:r>
            <a:r>
              <a:rPr lang="zh-CN" altLang="en-US" dirty="0"/>
              <a:t> </a:t>
            </a:r>
            <a:r>
              <a:rPr lang="en-US" altLang="zh-CN" dirty="0"/>
              <a:t>would</a:t>
            </a:r>
            <a:r>
              <a:rPr lang="zh-CN" altLang="en-US" dirty="0"/>
              <a:t> </a:t>
            </a:r>
            <a:r>
              <a:rPr lang="en-US" altLang="zh-CN" dirty="0"/>
              <a:t>be</a:t>
            </a:r>
            <a:r>
              <a:rPr lang="zh-CN" altLang="en-US" dirty="0"/>
              <a:t> </a:t>
            </a:r>
            <a:r>
              <a:rPr lang="en-US" altLang="zh-CN" dirty="0"/>
              <a:t>better.</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13</a:t>
            </a:fld>
            <a:endParaRPr lang="en-US"/>
          </a:p>
        </p:txBody>
      </p:sp>
    </p:spTree>
    <p:extLst>
      <p:ext uri="{BB962C8B-B14F-4D97-AF65-F5344CB8AC3E}">
        <p14:creationId xmlns:p14="http://schemas.microsoft.com/office/powerpoint/2010/main" val="82642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complicated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XgBoost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H2O.</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H2O’s </a:t>
            </a:r>
            <a:r>
              <a:rPr lang="en-US" sz="1200" b="0" i="0" kern="1200" dirty="0" err="1">
                <a:solidFill>
                  <a:schemeClr val="tx1"/>
                </a:solidFill>
                <a:effectLst/>
                <a:latin typeface="+mn-lt"/>
                <a:ea typeface="+mn-ea"/>
                <a:cs typeface="+mn-cs"/>
              </a:rPr>
              <a:t>AutoML</a:t>
            </a:r>
            <a:r>
              <a:rPr lang="en-US" sz="1200" b="0" i="0" kern="1200" dirty="0">
                <a:solidFill>
                  <a:schemeClr val="tx1"/>
                </a:solidFill>
                <a:effectLst/>
                <a:latin typeface="+mn-lt"/>
                <a:ea typeface="+mn-ea"/>
                <a:cs typeface="+mn-cs"/>
              </a:rPr>
              <a:t> can be used for automating the machine learning workflow, which includes automatic training and tuning of many models.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The </a:t>
            </a:r>
            <a:r>
              <a:rPr lang="en-US" sz="1200" dirty="0" err="1">
                <a:solidFill>
                  <a:srgbClr val="FFFFFF"/>
                </a:solidFill>
              </a:rPr>
              <a:t>AutoML</a:t>
            </a:r>
            <a:r>
              <a:rPr lang="en-US" sz="1200" dirty="0">
                <a:solidFill>
                  <a:srgbClr val="FFFFFF"/>
                </a:solidFill>
              </a:rPr>
              <a:t> object includes a “leaderboard” of models that were trained in the process, including the 5-fold cross-validated model performance</a:t>
            </a:r>
            <a:r>
              <a:rPr lang="en-US" altLang="zh-CN" sz="1200" dirty="0">
                <a:solidFill>
                  <a:srgbClr val="FFFFF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rgbClr val="FFFFFF"/>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rgbClr val="FFFFFF"/>
                </a:solidFill>
                <a:effectLst/>
                <a:latin typeface="+mn-lt"/>
                <a:ea typeface="+mn-ea"/>
                <a:cs typeface="+mn-cs"/>
              </a:rPr>
              <a:t>AutoML</a:t>
            </a:r>
            <a:r>
              <a:rPr lang="zh-CN" altLang="en-US" sz="1200" b="0" i="0" kern="1200" dirty="0">
                <a:solidFill>
                  <a:srgbClr val="FFFFFF"/>
                </a:solidFill>
                <a:effectLst/>
                <a:latin typeface="+mn-lt"/>
                <a:ea typeface="+mn-ea"/>
                <a:cs typeface="+mn-cs"/>
              </a:rPr>
              <a:t> </a:t>
            </a:r>
            <a:r>
              <a:rPr lang="en-US" altLang="zh-CN" sz="1200" b="0" i="0" kern="1200" dirty="0" err="1">
                <a:solidFill>
                  <a:srgbClr val="FFFFFF"/>
                </a:solidFill>
                <a:effectLst/>
                <a:latin typeface="+mn-lt"/>
                <a:ea typeface="+mn-ea"/>
                <a:cs typeface="+mn-cs"/>
              </a:rPr>
              <a:t>api</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is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user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friendly,</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we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simply</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load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train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and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test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data</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into</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H2O,</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set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parameters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such</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limit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number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of</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models,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seed,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what’s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your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target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variable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and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so</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on.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it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will</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train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by</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itself</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and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give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list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of</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model</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with</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have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certain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hyper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parameters.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This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table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shows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top</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7</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models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which</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are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most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suitable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for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data.</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Based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on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Mean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Residual</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deviance,</a:t>
            </a:r>
            <a:r>
              <a:rPr lang="zh-CN" altLang="en-US" sz="1200" b="0" i="0" kern="1200" dirty="0">
                <a:solidFill>
                  <a:srgbClr val="FFFFFF"/>
                </a:solidFill>
                <a:effectLst/>
                <a:latin typeface="+mn-lt"/>
                <a:ea typeface="+mn-ea"/>
                <a:cs typeface="+mn-cs"/>
              </a:rPr>
              <a:t> </a:t>
            </a:r>
            <a:r>
              <a:rPr lang="en-US" altLang="zh-CN" sz="1200" b="0" i="0" kern="1200" dirty="0" err="1">
                <a:solidFill>
                  <a:srgbClr val="FFFFFF"/>
                </a:solidFill>
                <a:effectLst/>
                <a:latin typeface="+mn-lt"/>
                <a:ea typeface="+mn-ea"/>
                <a:cs typeface="+mn-cs"/>
              </a:rPr>
              <a:t>rmse</a:t>
            </a:r>
            <a:r>
              <a:rPr lang="en-US" altLang="zh-CN" sz="1200" b="0" i="0" kern="1200" dirty="0">
                <a:solidFill>
                  <a:srgbClr val="FFFFFF"/>
                </a:solidFill>
                <a:effectLst/>
                <a:latin typeface="+mn-lt"/>
                <a:ea typeface="+mn-ea"/>
                <a:cs typeface="+mn-cs"/>
              </a:rPr>
              <a: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and</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so</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on,</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the</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best</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model</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for</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this</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data</a:t>
            </a:r>
            <a:r>
              <a:rPr lang="zh-CN" altLang="en-US" sz="1200" b="0" i="0" kern="1200" dirty="0">
                <a:solidFill>
                  <a:srgbClr val="FFFFFF"/>
                </a:solidFill>
                <a:effectLst/>
                <a:latin typeface="+mn-lt"/>
                <a:ea typeface="+mn-ea"/>
                <a:cs typeface="+mn-cs"/>
              </a:rPr>
              <a:t> </a:t>
            </a:r>
            <a:r>
              <a:rPr lang="en-US" altLang="zh-CN" sz="1200" b="0" i="0" kern="1200" dirty="0">
                <a:solidFill>
                  <a:srgbClr val="FFFFFF"/>
                </a:solidFill>
                <a:effectLst/>
                <a:latin typeface="+mn-lt"/>
                <a:ea typeface="+mn-ea"/>
                <a:cs typeface="+mn-cs"/>
              </a:rPr>
              <a:t>is</a:t>
            </a:r>
            <a:r>
              <a:rPr lang="zh-CN" altLang="en-US" sz="1200" b="0" i="0" kern="1200" dirty="0">
                <a:solidFill>
                  <a:srgbClr val="FFFFFF"/>
                </a:solidFill>
                <a:effectLst/>
                <a:latin typeface="+mn-lt"/>
                <a:ea typeface="+mn-ea"/>
                <a:cs typeface="+mn-cs"/>
              </a:rPr>
              <a:t> </a:t>
            </a:r>
            <a:r>
              <a:rPr lang="en-US" altLang="zh-CN" sz="1200" b="0" i="0" kern="1200" dirty="0" err="1">
                <a:solidFill>
                  <a:srgbClr val="FFFFFF"/>
                </a:solidFill>
                <a:effectLst/>
                <a:latin typeface="+mn-lt"/>
                <a:ea typeface="+mn-ea"/>
                <a:cs typeface="+mn-cs"/>
              </a:rPr>
              <a:t>XgBoost</a:t>
            </a:r>
            <a:r>
              <a:rPr lang="en-US" altLang="zh-CN" sz="1200" b="0" i="0" kern="1200" dirty="0">
                <a:solidFill>
                  <a:srgbClr val="FFFFFF"/>
                </a:solidFill>
                <a:effectLst/>
                <a:latin typeface="+mn-lt"/>
                <a:ea typeface="+mn-ea"/>
                <a:cs typeface="+mn-cs"/>
              </a:rPr>
              <a:t>.</a:t>
            </a:r>
            <a:r>
              <a:rPr lang="zh-CN" altLang="en-US" sz="1200" b="0" i="0" kern="1200" dirty="0">
                <a:solidFill>
                  <a:srgbClr val="FFFFFF"/>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14</a:t>
            </a:fld>
            <a:endParaRPr lang="en-US"/>
          </a:p>
        </p:txBody>
      </p:sp>
    </p:spTree>
    <p:extLst>
      <p:ext uri="{BB962C8B-B14F-4D97-AF65-F5344CB8AC3E}">
        <p14:creationId xmlns:p14="http://schemas.microsoft.com/office/powerpoint/2010/main" val="143749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residual</a:t>
            </a:r>
            <a:r>
              <a:rPr lang="zh-CN" altLang="en-US" dirty="0"/>
              <a:t> </a:t>
            </a:r>
            <a:r>
              <a:rPr lang="en-US" altLang="zh-CN" dirty="0"/>
              <a:t>plot</a:t>
            </a:r>
            <a:r>
              <a:rPr lang="zh-CN" altLang="en-US" dirty="0"/>
              <a:t> </a:t>
            </a:r>
            <a:r>
              <a:rPr lang="en-US" altLang="zh-CN" dirty="0"/>
              <a:t>by</a:t>
            </a:r>
            <a:r>
              <a:rPr lang="zh-CN" altLang="en-US" dirty="0"/>
              <a:t> </a:t>
            </a:r>
            <a:r>
              <a:rPr lang="en-US" altLang="zh-CN" dirty="0"/>
              <a:t>this</a:t>
            </a:r>
            <a:r>
              <a:rPr lang="zh-CN" altLang="en-US" dirty="0"/>
              <a:t> </a:t>
            </a:r>
            <a:r>
              <a:rPr lang="en-US" altLang="zh-CN" dirty="0"/>
              <a:t>model</a:t>
            </a:r>
            <a:r>
              <a:rPr lang="zh-CN" altLang="en-US" dirty="0"/>
              <a:t> </a:t>
            </a:r>
            <a:r>
              <a:rPr lang="en-US" altLang="zh-CN" dirty="0"/>
              <a:t>is</a:t>
            </a:r>
            <a:r>
              <a:rPr lang="zh-CN" altLang="en-US" dirty="0"/>
              <a:t> </a:t>
            </a:r>
            <a:r>
              <a:rPr lang="en-US" altLang="zh-CN" dirty="0"/>
              <a:t>what</a:t>
            </a:r>
            <a:r>
              <a:rPr lang="zh-CN" altLang="en-US" dirty="0"/>
              <a:t> </a:t>
            </a:r>
            <a:r>
              <a:rPr lang="en-US" altLang="zh-CN" dirty="0"/>
              <a:t>we</a:t>
            </a:r>
            <a:r>
              <a:rPr lang="zh-CN" altLang="en-US" dirty="0"/>
              <a:t> </a:t>
            </a:r>
            <a:r>
              <a:rPr lang="en-US" altLang="zh-CN" dirty="0"/>
              <a:t>expected</a:t>
            </a:r>
            <a:r>
              <a:rPr lang="zh-CN" altLang="en-US" dirty="0"/>
              <a:t> </a:t>
            </a:r>
            <a:r>
              <a:rPr lang="en-US" altLang="zh-CN" dirty="0"/>
              <a:t>to</a:t>
            </a:r>
            <a:r>
              <a:rPr lang="zh-CN" altLang="en-US" dirty="0"/>
              <a:t> </a:t>
            </a:r>
            <a:r>
              <a:rPr lang="en-US" altLang="zh-CN" dirty="0"/>
              <a:t>see.</a:t>
            </a:r>
            <a:r>
              <a:rPr lang="zh-CN" altLang="en-US" dirty="0"/>
              <a:t> </a:t>
            </a:r>
            <a:r>
              <a:rPr lang="en-US" altLang="zh-CN" dirty="0"/>
              <a:t>Points</a:t>
            </a:r>
            <a:r>
              <a:rPr lang="zh-CN" altLang="en-US" dirty="0"/>
              <a:t> </a:t>
            </a:r>
            <a:r>
              <a:rPr lang="en-US" altLang="zh-CN" dirty="0"/>
              <a:t>scattered</a:t>
            </a:r>
            <a:r>
              <a:rPr lang="zh-CN" altLang="en-US" dirty="0"/>
              <a:t> </a:t>
            </a:r>
            <a:r>
              <a:rPr lang="en-US" altLang="zh-CN" dirty="0"/>
              <a:t>around</a:t>
            </a:r>
            <a:r>
              <a:rPr lang="zh-CN" altLang="en-US" dirty="0"/>
              <a:t> </a:t>
            </a:r>
            <a:r>
              <a:rPr lang="en-US" altLang="zh-CN" dirty="0"/>
              <a:t>centerline,</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r>
              <a:rPr lang="zh-CN" altLang="en-US" dirty="0"/>
              <a:t> </a:t>
            </a:r>
            <a:r>
              <a:rPr lang="en-US" altLang="zh-CN" dirty="0"/>
              <a:t>are</a:t>
            </a:r>
            <a:r>
              <a:rPr lang="zh-CN" altLang="en-US" dirty="0"/>
              <a:t> </a:t>
            </a:r>
            <a:r>
              <a:rPr lang="en-US" altLang="zh-CN" dirty="0"/>
              <a:t>similar,</a:t>
            </a:r>
            <a:r>
              <a:rPr lang="zh-CN" altLang="en-US" dirty="0"/>
              <a:t> </a:t>
            </a:r>
            <a:r>
              <a:rPr lang="en-US" altLang="zh-CN" dirty="0"/>
              <a:t>the</a:t>
            </a:r>
            <a:r>
              <a:rPr lang="zh-CN" altLang="en-US" dirty="0"/>
              <a:t> </a:t>
            </a:r>
            <a:r>
              <a:rPr lang="en-US" altLang="zh-CN" dirty="0"/>
              <a:t>residual</a:t>
            </a:r>
            <a:r>
              <a:rPr lang="zh-CN" altLang="en-US" dirty="0"/>
              <a:t> </a:t>
            </a:r>
            <a:r>
              <a:rPr lang="en-US" altLang="zh-CN" dirty="0"/>
              <a:t>deviance</a:t>
            </a:r>
            <a:r>
              <a:rPr lang="zh-CN" altLang="en-US" dirty="0"/>
              <a:t> </a:t>
            </a:r>
            <a:r>
              <a:rPr lang="en-US" altLang="zh-CN" dirty="0"/>
              <a:t>is</a:t>
            </a:r>
            <a:r>
              <a:rPr lang="zh-CN" altLang="en-US" dirty="0"/>
              <a:t> </a:t>
            </a:r>
            <a:r>
              <a:rPr lang="en-US" altLang="zh-CN" dirty="0"/>
              <a:t>small.</a:t>
            </a:r>
            <a:r>
              <a:rPr lang="zh-CN" altLang="en-US" dirty="0"/>
              <a:t> </a:t>
            </a:r>
            <a:endParaRPr lang="en-US" altLang="zh-CN" dirty="0"/>
          </a:p>
          <a:p>
            <a:endParaRPr lang="en-US" dirty="0"/>
          </a:p>
          <a:p>
            <a:r>
              <a:rPr lang="en-US" altLang="zh-CN" dirty="0"/>
              <a:t>H2O</a:t>
            </a:r>
            <a:r>
              <a:rPr lang="zh-CN" altLang="en-US" dirty="0"/>
              <a:t> </a:t>
            </a:r>
            <a:r>
              <a:rPr lang="en-US" altLang="zh-CN" dirty="0"/>
              <a:t>also</a:t>
            </a:r>
            <a:r>
              <a:rPr lang="zh-CN" altLang="en-US" dirty="0"/>
              <a:t> </a:t>
            </a:r>
            <a:r>
              <a:rPr lang="en-US" altLang="zh-CN" dirty="0"/>
              <a:t>gives</a:t>
            </a:r>
            <a:r>
              <a:rPr lang="zh-CN" altLang="en-US" dirty="0"/>
              <a:t> </a:t>
            </a:r>
            <a:r>
              <a:rPr lang="en-US" altLang="zh-CN" dirty="0"/>
              <a:t>us</a:t>
            </a:r>
            <a:r>
              <a:rPr lang="zh-CN" altLang="en-US" dirty="0"/>
              <a:t> </a:t>
            </a:r>
            <a:r>
              <a:rPr lang="en-US" altLang="zh-CN" dirty="0"/>
              <a:t>more</a:t>
            </a:r>
            <a:r>
              <a:rPr lang="zh-CN" altLang="en-US" dirty="0"/>
              <a:t> </a:t>
            </a:r>
            <a:r>
              <a:rPr lang="en-US" altLang="zh-CN" dirty="0"/>
              <a:t>detail</a:t>
            </a:r>
            <a:r>
              <a:rPr lang="zh-CN" altLang="en-US" dirty="0"/>
              <a:t> </a:t>
            </a:r>
            <a:r>
              <a:rPr lang="en-US" altLang="zh-CN" dirty="0"/>
              <a:t>about</a:t>
            </a:r>
            <a:r>
              <a:rPr lang="zh-CN" altLang="en-US" dirty="0"/>
              <a:t> </a:t>
            </a:r>
            <a:r>
              <a:rPr lang="en-US" altLang="zh-CN" dirty="0"/>
              <a:t>model.</a:t>
            </a:r>
            <a:r>
              <a:rPr lang="zh-CN" altLang="en-US" dirty="0"/>
              <a:t> </a:t>
            </a:r>
            <a:r>
              <a:rPr lang="en-US" altLang="zh-CN" dirty="0"/>
              <a:t>For</a:t>
            </a:r>
            <a:r>
              <a:rPr lang="zh-CN" altLang="en-US" dirty="0"/>
              <a:t> </a:t>
            </a:r>
            <a:r>
              <a:rPr lang="en-US" altLang="zh-CN" dirty="0"/>
              <a:t>example,</a:t>
            </a:r>
            <a:r>
              <a:rPr lang="zh-CN" altLang="en-US" dirty="0"/>
              <a:t> </a:t>
            </a:r>
            <a:r>
              <a:rPr lang="en-US" altLang="zh-CN" dirty="0"/>
              <a:t>it</a:t>
            </a:r>
            <a:r>
              <a:rPr lang="zh-CN" altLang="en-US" dirty="0"/>
              <a:t> </a:t>
            </a:r>
            <a:r>
              <a:rPr lang="en-US" altLang="zh-CN" dirty="0"/>
              <a:t>gives</a:t>
            </a:r>
            <a:r>
              <a:rPr lang="zh-CN" altLang="en-US" dirty="0"/>
              <a:t> </a:t>
            </a:r>
            <a:r>
              <a:rPr lang="en-US" altLang="zh-CN" dirty="0"/>
              <a:t>us</a:t>
            </a:r>
            <a:r>
              <a:rPr lang="zh-CN" altLang="en-US" dirty="0"/>
              <a:t> </a:t>
            </a:r>
            <a:r>
              <a:rPr lang="en-US" altLang="zh-CN" dirty="0"/>
              <a:t>MSE,</a:t>
            </a:r>
            <a:r>
              <a:rPr lang="zh-CN" altLang="en-US" dirty="0"/>
              <a:t> </a:t>
            </a:r>
            <a:r>
              <a:rPr lang="en-US" altLang="zh-CN" dirty="0" err="1"/>
              <a:t>rmse</a:t>
            </a:r>
            <a:r>
              <a:rPr lang="zh-CN" altLang="en-US" dirty="0"/>
              <a:t> </a:t>
            </a:r>
            <a:r>
              <a:rPr lang="en-US" altLang="zh-CN" dirty="0"/>
              <a:t>about</a:t>
            </a:r>
            <a:r>
              <a:rPr lang="zh-CN" altLang="en-US" dirty="0"/>
              <a:t> </a:t>
            </a:r>
            <a:r>
              <a:rPr lang="en-US" altLang="zh-CN" dirty="0"/>
              <a:t>train</a:t>
            </a:r>
            <a:r>
              <a:rPr lang="zh-CN" altLang="en-US" dirty="0"/>
              <a:t> </a:t>
            </a:r>
            <a:r>
              <a:rPr lang="en-US" altLang="zh-CN" dirty="0"/>
              <a:t>data,</a:t>
            </a:r>
            <a:r>
              <a:rPr lang="zh-CN" altLang="en-US" dirty="0"/>
              <a:t> </a:t>
            </a:r>
            <a:r>
              <a:rPr lang="en-US" altLang="zh-CN" dirty="0"/>
              <a:t>and</a:t>
            </a:r>
            <a:r>
              <a:rPr lang="zh-CN" altLang="en-US" dirty="0"/>
              <a:t> </a:t>
            </a:r>
            <a:r>
              <a:rPr lang="en-US" altLang="zh-CN" dirty="0"/>
              <a:t>cross</a:t>
            </a:r>
            <a:r>
              <a:rPr lang="zh-CN" altLang="en-US" dirty="0"/>
              <a:t> </a:t>
            </a:r>
            <a:r>
              <a:rPr lang="en-US" altLang="zh-CN" dirty="0"/>
              <a:t>validation</a:t>
            </a:r>
            <a:r>
              <a:rPr lang="zh-CN" altLang="en-US" dirty="0"/>
              <a:t> </a:t>
            </a:r>
            <a:r>
              <a:rPr lang="en-US" altLang="zh-CN" dirty="0"/>
              <a:t>data.</a:t>
            </a:r>
            <a:r>
              <a:rPr lang="zh-CN" altLang="en-US" dirty="0"/>
              <a:t> </a:t>
            </a:r>
            <a:r>
              <a:rPr lang="en-US" altLang="zh-CN" dirty="0"/>
              <a:t>We</a:t>
            </a:r>
            <a:r>
              <a:rPr lang="zh-CN" altLang="en-US" dirty="0"/>
              <a:t> </a:t>
            </a:r>
            <a:r>
              <a:rPr lang="en-US" altLang="zh-CN" dirty="0"/>
              <a:t>can</a:t>
            </a:r>
            <a:r>
              <a:rPr lang="zh-CN" altLang="en-US" dirty="0"/>
              <a:t> </a:t>
            </a:r>
            <a:r>
              <a:rPr lang="en-US" altLang="zh-CN" dirty="0"/>
              <a:t>also</a:t>
            </a:r>
            <a:r>
              <a:rPr lang="zh-CN" altLang="en-US" dirty="0"/>
              <a:t> </a:t>
            </a:r>
            <a:r>
              <a:rPr lang="en-US" altLang="zh-CN" dirty="0"/>
              <a:t>use</a:t>
            </a:r>
            <a:r>
              <a:rPr lang="zh-CN" altLang="en-US" dirty="0"/>
              <a:t> </a:t>
            </a:r>
            <a:r>
              <a:rPr lang="en-US" altLang="zh-CN" dirty="0"/>
              <a:t>it</a:t>
            </a:r>
            <a:r>
              <a:rPr lang="zh-CN" altLang="en-US" dirty="0"/>
              <a:t> </a:t>
            </a:r>
            <a:r>
              <a:rPr lang="en-US" altLang="zh-CN" dirty="0"/>
              <a:t>to</a:t>
            </a:r>
            <a:r>
              <a:rPr lang="zh-CN" altLang="en-US" dirty="0"/>
              <a:t> </a:t>
            </a:r>
            <a:r>
              <a:rPr lang="en-US" altLang="zh-CN" dirty="0"/>
              <a:t>predict.</a:t>
            </a:r>
            <a:r>
              <a:rPr lang="zh-CN" altLang="en-US" dirty="0"/>
              <a:t> </a:t>
            </a:r>
            <a:r>
              <a:rPr lang="en-US" altLang="zh-CN" dirty="0"/>
              <a:t>Then</a:t>
            </a:r>
            <a:r>
              <a:rPr lang="zh-CN" altLang="en-US" dirty="0"/>
              <a:t> </a:t>
            </a:r>
            <a:r>
              <a:rPr lang="en-US" altLang="zh-CN" dirty="0"/>
              <a:t>we</a:t>
            </a:r>
            <a:r>
              <a:rPr lang="zh-CN" altLang="en-US" dirty="0"/>
              <a:t> </a:t>
            </a:r>
            <a:r>
              <a:rPr lang="en-US" altLang="zh-CN" dirty="0"/>
              <a:t>will</a:t>
            </a:r>
            <a:r>
              <a:rPr lang="zh-CN" altLang="en-US" dirty="0"/>
              <a:t> </a:t>
            </a:r>
            <a:r>
              <a:rPr lang="en-US" altLang="zh-CN" dirty="0"/>
              <a:t>also</a:t>
            </a:r>
            <a:r>
              <a:rPr lang="zh-CN" altLang="en-US" dirty="0"/>
              <a:t> </a:t>
            </a:r>
            <a:r>
              <a:rPr lang="en-US" altLang="zh-CN" dirty="0"/>
              <a:t>get</a:t>
            </a:r>
            <a:r>
              <a:rPr lang="zh-CN" altLang="en-US" dirty="0"/>
              <a:t> </a:t>
            </a:r>
            <a:r>
              <a:rPr lang="en-US" altLang="zh-CN" dirty="0"/>
              <a:t>MSE,</a:t>
            </a:r>
            <a:r>
              <a:rPr lang="zh-CN" altLang="en-US" dirty="0"/>
              <a:t> </a:t>
            </a:r>
            <a:r>
              <a:rPr lang="en-US" altLang="zh-CN" dirty="0"/>
              <a:t>RMSE</a:t>
            </a:r>
            <a:r>
              <a:rPr lang="zh-CN" altLang="en-US" dirty="0"/>
              <a:t> </a:t>
            </a:r>
            <a:r>
              <a:rPr lang="en-US" altLang="zh-CN" dirty="0"/>
              <a:t>on</a:t>
            </a:r>
            <a:r>
              <a:rPr lang="zh-CN" altLang="en-US" dirty="0"/>
              <a:t> </a:t>
            </a:r>
            <a:r>
              <a:rPr lang="en-US" altLang="zh-CN" dirty="0"/>
              <a:t>our</a:t>
            </a:r>
            <a:r>
              <a:rPr lang="zh-CN" altLang="en-US" dirty="0"/>
              <a:t> </a:t>
            </a:r>
            <a:r>
              <a:rPr lang="en-US" altLang="zh-CN" dirty="0"/>
              <a:t>testing</a:t>
            </a:r>
            <a:r>
              <a:rPr lang="zh-CN" altLang="en-US" dirty="0"/>
              <a:t> </a:t>
            </a:r>
            <a:r>
              <a:rPr lang="en-US" altLang="zh-CN" dirty="0"/>
              <a:t>result.</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15</a:t>
            </a:fld>
            <a:endParaRPr lang="en-US"/>
          </a:p>
        </p:txBody>
      </p:sp>
    </p:spTree>
    <p:extLst>
      <p:ext uri="{BB962C8B-B14F-4D97-AF65-F5344CB8AC3E}">
        <p14:creationId xmlns:p14="http://schemas.microsoft.com/office/powerpoint/2010/main" val="1573790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altLang="zh-CN" dirty="0"/>
              <a:t>o</a:t>
            </a:r>
            <a:r>
              <a:rPr lang="zh-CN" altLang="en-US" dirty="0"/>
              <a:t> </a:t>
            </a:r>
            <a:r>
              <a:rPr lang="en-US" altLang="zh-CN" dirty="0"/>
              <a:t>now</a:t>
            </a:r>
            <a:r>
              <a:rPr lang="zh-CN" altLang="en-US" dirty="0"/>
              <a:t> </a:t>
            </a:r>
            <a:r>
              <a:rPr lang="en-US" altLang="zh-CN" dirty="0"/>
              <a:t>I’m</a:t>
            </a:r>
            <a:r>
              <a:rPr lang="zh-CN" altLang="en-US" dirty="0"/>
              <a:t> </a:t>
            </a:r>
            <a:r>
              <a:rPr lang="en-US" altLang="zh-CN" dirty="0"/>
              <a:t>going</a:t>
            </a:r>
            <a:r>
              <a:rPr lang="zh-CN" altLang="en-US" dirty="0"/>
              <a:t> </a:t>
            </a:r>
            <a:r>
              <a:rPr lang="en-US" altLang="zh-CN" dirty="0"/>
              <a:t>to</a:t>
            </a:r>
            <a:r>
              <a:rPr lang="zh-CN" altLang="en-US" dirty="0"/>
              <a:t> </a:t>
            </a:r>
            <a:r>
              <a:rPr lang="en-US" altLang="zh-CN" dirty="0"/>
              <a:t>give</a:t>
            </a:r>
            <a:r>
              <a:rPr lang="zh-CN" altLang="en-US" dirty="0"/>
              <a:t> </a:t>
            </a:r>
            <a:r>
              <a:rPr lang="en-US" altLang="zh-CN" dirty="0"/>
              <a:t>you</a:t>
            </a:r>
            <a:r>
              <a:rPr lang="zh-CN" altLang="en-US" dirty="0"/>
              <a:t> </a:t>
            </a:r>
            <a:r>
              <a:rPr lang="en-US" altLang="zh-CN" dirty="0"/>
              <a:t>a</a:t>
            </a:r>
            <a:r>
              <a:rPr lang="zh-CN" altLang="en-US" dirty="0"/>
              <a:t> </a:t>
            </a:r>
            <a:r>
              <a:rPr lang="en-US" altLang="zh-CN" dirty="0"/>
              <a:t>demo</a:t>
            </a:r>
            <a:r>
              <a:rPr lang="zh-CN" altLang="en-US" dirty="0"/>
              <a:t> </a:t>
            </a:r>
            <a:r>
              <a:rPr lang="en-US" altLang="zh-CN" dirty="0"/>
              <a:t>on</a:t>
            </a:r>
            <a:r>
              <a:rPr lang="zh-CN" altLang="en-US" dirty="0"/>
              <a:t> </a:t>
            </a:r>
            <a:r>
              <a:rPr lang="en-US" altLang="zh-CN" dirty="0"/>
              <a:t>how</a:t>
            </a:r>
            <a:r>
              <a:rPr lang="zh-CN" altLang="en-US" dirty="0"/>
              <a:t> </a:t>
            </a:r>
            <a:r>
              <a:rPr lang="en-US" altLang="zh-CN" dirty="0"/>
              <a:t>to</a:t>
            </a:r>
            <a:r>
              <a:rPr lang="zh-CN" altLang="en-US" dirty="0"/>
              <a:t> </a:t>
            </a:r>
            <a:r>
              <a:rPr lang="en-US" altLang="zh-CN" dirty="0"/>
              <a:t>predict</a:t>
            </a:r>
            <a:r>
              <a:rPr lang="zh-CN" altLang="en-US" dirty="0"/>
              <a:t> </a:t>
            </a:r>
            <a:r>
              <a:rPr lang="en-US" altLang="zh-CN" dirty="0"/>
              <a:t>your</a:t>
            </a:r>
            <a:r>
              <a:rPr lang="zh-CN" altLang="en-US" dirty="0"/>
              <a:t> </a:t>
            </a:r>
            <a:r>
              <a:rPr lang="en-US" altLang="zh-CN" dirty="0"/>
              <a:t>data</a:t>
            </a:r>
            <a:r>
              <a:rPr lang="zh-CN" altLang="en-US" dirty="0"/>
              <a:t> </a:t>
            </a:r>
            <a:r>
              <a:rPr lang="en-US" altLang="zh-CN" dirty="0"/>
              <a:t>using</a:t>
            </a:r>
            <a:r>
              <a:rPr lang="zh-CN" altLang="en-US" dirty="0"/>
              <a:t> </a:t>
            </a:r>
            <a:r>
              <a:rPr lang="en-US" altLang="zh-CN" dirty="0" err="1"/>
              <a:t>XgBoost</a:t>
            </a:r>
            <a:r>
              <a:rPr lang="zh-CN" altLang="en-US" dirty="0"/>
              <a:t> </a:t>
            </a:r>
            <a:r>
              <a:rPr lang="en-US" altLang="zh-CN" dirty="0"/>
              <a:t>by</a:t>
            </a:r>
            <a:r>
              <a:rPr lang="zh-CN" altLang="en-US" dirty="0"/>
              <a:t> </a:t>
            </a:r>
            <a:r>
              <a:rPr lang="en-US" altLang="zh-CN" dirty="0"/>
              <a:t>H2O.</a:t>
            </a:r>
            <a:r>
              <a:rPr lang="zh-CN" altLang="en-US" dirty="0"/>
              <a:t> </a:t>
            </a:r>
            <a:r>
              <a:rPr lang="en-US" altLang="zh-CN" dirty="0"/>
              <a:t>We</a:t>
            </a:r>
            <a:r>
              <a:rPr lang="zh-CN" altLang="en-US" dirty="0"/>
              <a:t> </a:t>
            </a:r>
            <a:r>
              <a:rPr lang="en-US" altLang="zh-CN" dirty="0"/>
              <a:t>have</a:t>
            </a:r>
            <a:r>
              <a:rPr lang="zh-CN" altLang="en-US" dirty="0"/>
              <a:t> </a:t>
            </a:r>
            <a:r>
              <a:rPr lang="en-US" altLang="zh-CN" dirty="0"/>
              <a:t>shared</a:t>
            </a:r>
            <a:r>
              <a:rPr lang="zh-CN" altLang="en-US" dirty="0"/>
              <a:t>  </a:t>
            </a:r>
            <a:r>
              <a:rPr lang="en-US" altLang="zh-CN" dirty="0"/>
              <a:t>everything</a:t>
            </a:r>
            <a:r>
              <a:rPr lang="zh-CN" altLang="en-US" dirty="0"/>
              <a:t> </a:t>
            </a:r>
            <a:r>
              <a:rPr lang="en-US" altLang="zh-CN" dirty="0"/>
              <a:t>like</a:t>
            </a:r>
            <a:r>
              <a:rPr lang="zh-CN" altLang="en-US" dirty="0"/>
              <a:t> </a:t>
            </a:r>
            <a:r>
              <a:rPr lang="en-US" altLang="zh-CN" dirty="0"/>
              <a:t>source</a:t>
            </a:r>
            <a:r>
              <a:rPr lang="zh-CN" altLang="en-US" dirty="0"/>
              <a:t> </a:t>
            </a:r>
            <a:r>
              <a:rPr lang="en-US" altLang="zh-CN" dirty="0"/>
              <a:t>code</a:t>
            </a:r>
            <a:r>
              <a:rPr lang="zh-CN" altLang="en-US" dirty="0"/>
              <a:t> </a:t>
            </a:r>
            <a:r>
              <a:rPr lang="en-US" altLang="zh-CN" dirty="0"/>
              <a:t>on</a:t>
            </a:r>
            <a:r>
              <a:rPr lang="zh-CN" altLang="en-US" dirty="0"/>
              <a:t> </a:t>
            </a:r>
            <a:r>
              <a:rPr lang="en-US" altLang="zh-CN" dirty="0" err="1"/>
              <a:t>github</a:t>
            </a:r>
            <a:r>
              <a:rPr lang="en-US" altLang="zh-CN" dirty="0"/>
              <a:t>.</a:t>
            </a:r>
            <a:r>
              <a:rPr lang="zh-CN" altLang="en-US" dirty="0"/>
              <a:t> </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16</a:t>
            </a:fld>
            <a:endParaRPr lang="en-US"/>
          </a:p>
        </p:txBody>
      </p:sp>
    </p:spTree>
    <p:extLst>
      <p:ext uri="{BB962C8B-B14F-4D97-AF65-F5344CB8AC3E}">
        <p14:creationId xmlns:p14="http://schemas.microsoft.com/office/powerpoint/2010/main" val="423579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end</a:t>
            </a:r>
            <a:r>
              <a:rPr lang="zh-CN" altLang="en-US" dirty="0"/>
              <a:t> </a:t>
            </a:r>
            <a:r>
              <a:rPr lang="en-US" altLang="zh-CN" dirty="0"/>
              <a:t>of</a:t>
            </a:r>
            <a:r>
              <a:rPr lang="zh-CN" altLang="en-US" dirty="0"/>
              <a:t> </a:t>
            </a:r>
            <a:r>
              <a:rPr lang="en-US" altLang="zh-CN" dirty="0"/>
              <a:t>presentation.</a:t>
            </a:r>
            <a:r>
              <a:rPr lang="zh-CN" altLang="en-US" dirty="0"/>
              <a:t> </a:t>
            </a:r>
            <a:r>
              <a:rPr lang="en-US" altLang="zh-CN" dirty="0"/>
              <a:t>Hope</a:t>
            </a:r>
            <a:r>
              <a:rPr lang="zh-CN" altLang="en-US" dirty="0"/>
              <a:t> </a:t>
            </a:r>
            <a:r>
              <a:rPr lang="en-US" altLang="zh-CN" dirty="0"/>
              <a:t>you</a:t>
            </a:r>
            <a:r>
              <a:rPr lang="zh-CN" altLang="en-US" dirty="0"/>
              <a:t> </a:t>
            </a:r>
            <a:r>
              <a:rPr lang="en-US" altLang="zh-CN" dirty="0"/>
              <a:t>enjoy</a:t>
            </a:r>
            <a:r>
              <a:rPr lang="zh-CN" altLang="en-US" dirty="0"/>
              <a:t> </a:t>
            </a:r>
            <a:r>
              <a:rPr lang="en-US" altLang="zh-CN" dirty="0"/>
              <a:t>it.</a:t>
            </a:r>
            <a:r>
              <a:rPr lang="zh-CN" altLang="en-US" dirty="0"/>
              <a:t> </a:t>
            </a:r>
            <a:r>
              <a:rPr lang="en-US" altLang="zh-CN" dirty="0"/>
              <a:t>Thank</a:t>
            </a:r>
            <a:r>
              <a:rPr lang="zh-CN" altLang="en-US" dirty="0"/>
              <a:t> </a:t>
            </a:r>
            <a:r>
              <a:rPr lang="en-US" altLang="zh-CN" dirty="0"/>
              <a:t>you</a:t>
            </a:r>
            <a:r>
              <a:rPr lang="zh-CN" alt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17</a:t>
            </a:fld>
            <a:endParaRPr lang="en-US"/>
          </a:p>
        </p:txBody>
      </p:sp>
    </p:spTree>
    <p:extLst>
      <p:ext uri="{BB962C8B-B14F-4D97-AF65-F5344CB8AC3E}">
        <p14:creationId xmlns:p14="http://schemas.microsoft.com/office/powerpoint/2010/main" val="165553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a:t>
            </a:r>
            <a:r>
              <a:rPr lang="zh-CN" altLang="en-US" dirty="0"/>
              <a:t> </a:t>
            </a:r>
            <a:r>
              <a:rPr lang="en-US" altLang="zh-CN" dirty="0"/>
              <a:t>the</a:t>
            </a:r>
            <a:r>
              <a:rPr lang="zh-CN" altLang="en-US" dirty="0"/>
              <a:t> </a:t>
            </a:r>
            <a:r>
              <a:rPr lang="en-US" altLang="zh-CN" dirty="0"/>
              <a:t>hackathon,</a:t>
            </a:r>
            <a:r>
              <a:rPr lang="zh-CN" altLang="en-US" dirty="0"/>
              <a:t> </a:t>
            </a:r>
            <a:r>
              <a:rPr lang="en-US" altLang="zh-CN" dirty="0"/>
              <a:t>we</a:t>
            </a:r>
            <a:r>
              <a:rPr lang="zh-CN" altLang="en-US" dirty="0"/>
              <a:t> </a:t>
            </a:r>
            <a:r>
              <a:rPr lang="en-US" altLang="zh-CN" dirty="0"/>
              <a:t>did</a:t>
            </a:r>
            <a:r>
              <a:rPr lang="zh-CN" altLang="en-US" dirty="0"/>
              <a:t> </a:t>
            </a:r>
            <a:r>
              <a:rPr lang="en-US" altLang="zh-CN" dirty="0"/>
              <a:t>EDA,</a:t>
            </a:r>
            <a:r>
              <a:rPr lang="zh-CN" altLang="en-US" dirty="0"/>
              <a:t> </a:t>
            </a:r>
            <a:r>
              <a:rPr lang="en-US" altLang="zh-CN" dirty="0"/>
              <a:t>data</a:t>
            </a:r>
            <a:r>
              <a:rPr lang="zh-CN" altLang="en-US" dirty="0"/>
              <a:t> </a:t>
            </a:r>
            <a:r>
              <a:rPr lang="en-US" altLang="zh-CN" dirty="0"/>
              <a:t>preprocessing,</a:t>
            </a:r>
            <a:r>
              <a:rPr lang="zh-CN" altLang="en-US" dirty="0"/>
              <a:t> </a:t>
            </a:r>
            <a:r>
              <a:rPr lang="en-US" altLang="zh-CN" dirty="0"/>
              <a:t>autoencoder</a:t>
            </a:r>
            <a:r>
              <a:rPr lang="zh-CN" altLang="en-US" dirty="0"/>
              <a:t> </a:t>
            </a:r>
            <a:r>
              <a:rPr lang="en-US" altLang="zh-CN" dirty="0"/>
              <a:t>for</a:t>
            </a:r>
            <a:r>
              <a:rPr lang="zh-CN" altLang="en-US" dirty="0"/>
              <a:t> </a:t>
            </a:r>
            <a:r>
              <a:rPr lang="en-US" altLang="zh-CN" dirty="0"/>
              <a:t>data</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we</a:t>
            </a:r>
            <a:r>
              <a:rPr lang="zh-CN" altLang="en-US" dirty="0"/>
              <a:t> </a:t>
            </a:r>
            <a:r>
              <a:rPr lang="en-US" altLang="zh-CN" dirty="0"/>
              <a:t>also</a:t>
            </a:r>
            <a:r>
              <a:rPr lang="zh-CN" altLang="en-US" dirty="0"/>
              <a:t> </a:t>
            </a:r>
            <a:r>
              <a:rPr lang="en-US" altLang="zh-CN" dirty="0"/>
              <a:t>used</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and</a:t>
            </a:r>
            <a:r>
              <a:rPr lang="zh-CN" altLang="en-US" dirty="0"/>
              <a:t> </a:t>
            </a:r>
            <a:r>
              <a:rPr lang="en-US" altLang="zh-CN" dirty="0" err="1"/>
              <a:t>XgBoost</a:t>
            </a:r>
            <a:r>
              <a:rPr lang="zh-CN" altLang="en-US" dirty="0"/>
              <a:t> </a:t>
            </a:r>
            <a:r>
              <a:rPr lang="en-US" altLang="zh-CN" dirty="0"/>
              <a:t>for</a:t>
            </a:r>
            <a:r>
              <a:rPr lang="zh-CN" altLang="en-US" dirty="0"/>
              <a:t> </a:t>
            </a:r>
            <a:r>
              <a:rPr lang="en-US" altLang="zh-CN" dirty="0"/>
              <a:t>model</a:t>
            </a:r>
            <a:r>
              <a:rPr lang="zh-CN" altLang="en-US" dirty="0"/>
              <a:t> </a:t>
            </a:r>
            <a:r>
              <a:rPr lang="en-US" altLang="zh-CN" dirty="0"/>
              <a:t>building.</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2</a:t>
            </a:fld>
            <a:endParaRPr lang="en-US"/>
          </a:p>
        </p:txBody>
      </p:sp>
    </p:spTree>
    <p:extLst>
      <p:ext uri="{BB962C8B-B14F-4D97-AF65-F5344CB8AC3E}">
        <p14:creationId xmlns:p14="http://schemas.microsoft.com/office/powerpoint/2010/main" val="87235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data Scientist, the first important thing is to know better about the data. </a:t>
            </a:r>
            <a:r>
              <a:rPr lang="en-US" altLang="zh-CN" dirty="0"/>
              <a:t>During</a:t>
            </a:r>
            <a:r>
              <a:rPr lang="zh-CN" altLang="en-US" dirty="0"/>
              <a:t> </a:t>
            </a:r>
            <a:r>
              <a:rPr lang="en-US" altLang="zh-CN" dirty="0"/>
              <a:t>EDA,</a:t>
            </a:r>
            <a:r>
              <a:rPr lang="zh-CN" altLang="en-US" dirty="0"/>
              <a:t> </a:t>
            </a:r>
            <a:r>
              <a:rPr lang="en-US" altLang="zh-CN" dirty="0"/>
              <a:t>we</a:t>
            </a:r>
            <a:r>
              <a:rPr lang="zh-CN" altLang="en-US" dirty="0"/>
              <a:t> </a:t>
            </a:r>
            <a:r>
              <a:rPr lang="en-US" altLang="zh-CN" dirty="0"/>
              <a:t>looked</a:t>
            </a:r>
            <a:r>
              <a:rPr lang="zh-CN" altLang="en-US" dirty="0"/>
              <a:t> </a:t>
            </a:r>
            <a:r>
              <a:rPr lang="en-US" altLang="zh-CN" dirty="0"/>
              <a:t>at</a:t>
            </a:r>
            <a:r>
              <a:rPr lang="zh-CN" altLang="en-US" dirty="0"/>
              <a:t> </a:t>
            </a:r>
            <a:r>
              <a:rPr lang="en-US" altLang="zh-CN" dirty="0"/>
              <a:t>the</a:t>
            </a:r>
            <a:r>
              <a:rPr lang="zh-CN" altLang="en-US" dirty="0"/>
              <a:t> </a:t>
            </a:r>
            <a:r>
              <a:rPr lang="en-US" altLang="zh-CN" dirty="0"/>
              <a:t>information</a:t>
            </a:r>
            <a:r>
              <a:rPr lang="zh-CN" altLang="en-US" dirty="0"/>
              <a:t> </a:t>
            </a:r>
            <a:r>
              <a:rPr lang="en-US" altLang="zh-CN" dirty="0"/>
              <a:t>about</a:t>
            </a:r>
            <a:r>
              <a:rPr lang="zh-CN" altLang="en-US" dirty="0"/>
              <a:t> </a:t>
            </a:r>
            <a:r>
              <a:rPr lang="en-US" altLang="zh-CN" dirty="0"/>
              <a:t>data</a:t>
            </a:r>
            <a:r>
              <a:rPr lang="zh-CN" altLang="en-US" dirty="0"/>
              <a:t> </a:t>
            </a:r>
            <a:r>
              <a:rPr lang="en-US" altLang="zh-CN" dirty="0"/>
              <a:t>structure,</a:t>
            </a:r>
            <a:r>
              <a:rPr lang="zh-CN" altLang="en-US" dirty="0"/>
              <a:t> </a:t>
            </a:r>
            <a:r>
              <a:rPr lang="en-US" altLang="zh-CN" dirty="0"/>
              <a:t>data</a:t>
            </a:r>
            <a:r>
              <a:rPr lang="zh-CN" altLang="en-US" dirty="0"/>
              <a:t> </a:t>
            </a:r>
            <a:r>
              <a:rPr lang="en-US" altLang="zh-CN" dirty="0"/>
              <a:t>type</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r>
              <a:rPr lang="en-US" altLang="zh-CN" dirty="0"/>
              <a:t>We</a:t>
            </a:r>
            <a:r>
              <a:rPr lang="zh-CN" altLang="en-US" dirty="0"/>
              <a:t> </a:t>
            </a:r>
            <a:r>
              <a:rPr lang="en-US" altLang="zh-CN" dirty="0"/>
              <a:t>also</a:t>
            </a:r>
            <a:r>
              <a:rPr lang="zh-CN" altLang="en-US" dirty="0"/>
              <a:t> </a:t>
            </a:r>
            <a:r>
              <a:rPr lang="en-US" altLang="zh-CN" dirty="0"/>
              <a:t>looked</a:t>
            </a:r>
            <a:r>
              <a:rPr lang="zh-CN" altLang="en-US" dirty="0"/>
              <a:t> </a:t>
            </a:r>
            <a:r>
              <a:rPr lang="en-US" altLang="zh-CN" dirty="0"/>
              <a:t>at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of</a:t>
            </a:r>
            <a:r>
              <a:rPr lang="zh-CN" altLang="en-US" dirty="0"/>
              <a:t> </a:t>
            </a:r>
            <a:r>
              <a:rPr lang="en-US" altLang="zh-CN" dirty="0"/>
              <a:t>each</a:t>
            </a:r>
            <a:r>
              <a:rPr lang="zh-CN" altLang="en-US" dirty="0"/>
              <a:t> </a:t>
            </a:r>
            <a:r>
              <a:rPr lang="en-US" altLang="zh-CN" dirty="0"/>
              <a:t>two</a:t>
            </a:r>
            <a:r>
              <a:rPr lang="zh-CN" altLang="en-US" dirty="0"/>
              <a:t> </a:t>
            </a:r>
            <a:r>
              <a:rPr lang="en-US" altLang="zh-CN" dirty="0"/>
              <a:t>features.</a:t>
            </a:r>
            <a:r>
              <a:rPr lang="zh-CN" alt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3</a:t>
            </a:fld>
            <a:endParaRPr lang="en-US"/>
          </a:p>
        </p:txBody>
      </p:sp>
    </p:spTree>
    <p:extLst>
      <p:ext uri="{BB962C8B-B14F-4D97-AF65-F5344CB8AC3E}">
        <p14:creationId xmlns:p14="http://schemas.microsoft.com/office/powerpoint/2010/main" val="340426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addition,</a:t>
            </a:r>
            <a:r>
              <a:rPr lang="zh-CN" altLang="en-US" dirty="0"/>
              <a:t> </a:t>
            </a:r>
            <a:r>
              <a:rPr lang="en-US" altLang="zh-CN" dirty="0"/>
              <a:t>we</a:t>
            </a:r>
            <a:r>
              <a:rPr lang="zh-CN" altLang="en-US" dirty="0"/>
              <a:t> </a:t>
            </a:r>
            <a:r>
              <a:rPr lang="en-US" altLang="zh-CN" dirty="0"/>
              <a:t>get</a:t>
            </a:r>
            <a:r>
              <a:rPr lang="zh-CN" altLang="en-US" dirty="0"/>
              <a:t> </a:t>
            </a:r>
            <a:r>
              <a:rPr lang="en-US" altLang="zh-CN" dirty="0"/>
              <a:t>the</a:t>
            </a:r>
            <a:r>
              <a:rPr lang="zh-CN" altLang="en-US" dirty="0"/>
              <a:t> </a:t>
            </a:r>
            <a:r>
              <a:rPr lang="en-US" altLang="zh-CN" dirty="0"/>
              <a:t>missing</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a:t>
            </a:r>
            <a:r>
              <a:rPr lang="zh-CN" altLang="en-US" dirty="0"/>
              <a:t> </a:t>
            </a:r>
            <a:r>
              <a:rPr lang="en-US" altLang="zh-CN" dirty="0"/>
              <a:t>and</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unique</a:t>
            </a:r>
            <a:r>
              <a:rPr lang="zh-CN" altLang="en-US" dirty="0"/>
              <a:t> </a:t>
            </a:r>
            <a:r>
              <a:rPr lang="en-US" altLang="zh-CN" dirty="0"/>
              <a:t>values</a:t>
            </a:r>
            <a:r>
              <a:rPr lang="zh-CN" altLang="en-US" dirty="0"/>
              <a:t> </a:t>
            </a:r>
            <a:r>
              <a:rPr lang="en-US" altLang="zh-CN" dirty="0"/>
              <a:t>in</a:t>
            </a:r>
            <a:r>
              <a:rPr lang="zh-CN" altLang="en-US" dirty="0"/>
              <a:t> </a:t>
            </a:r>
            <a:r>
              <a:rPr lang="en-US" altLang="zh-CN" dirty="0"/>
              <a:t>each</a:t>
            </a:r>
            <a:r>
              <a:rPr lang="zh-CN" altLang="en-US" dirty="0"/>
              <a:t> </a:t>
            </a:r>
            <a:r>
              <a:rPr lang="en-US" altLang="zh-CN" dirty="0"/>
              <a:t>column.</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4</a:t>
            </a:fld>
            <a:endParaRPr lang="en-US"/>
          </a:p>
        </p:txBody>
      </p:sp>
    </p:spTree>
    <p:extLst>
      <p:ext uri="{BB962C8B-B14F-4D97-AF65-F5344CB8AC3E}">
        <p14:creationId xmlns:p14="http://schemas.microsoft.com/office/powerpoint/2010/main" val="5308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Next</a:t>
            </a:r>
            <a:r>
              <a:rPr lang="zh-CN" altLang="en-US" dirty="0"/>
              <a:t> </a:t>
            </a:r>
            <a:r>
              <a:rPr lang="en-US" altLang="zh-CN" dirty="0"/>
              <a:t>is</a:t>
            </a:r>
            <a:r>
              <a:rPr lang="zh-CN" altLang="en-US" dirty="0"/>
              <a:t> </a:t>
            </a:r>
            <a:r>
              <a:rPr lang="en-US" altLang="zh-CN" dirty="0"/>
              <a:t>data</a:t>
            </a:r>
            <a:r>
              <a:rPr lang="zh-CN" altLang="en-US" dirty="0"/>
              <a:t> </a:t>
            </a:r>
            <a:r>
              <a:rPr lang="en-US" altLang="zh-CN" dirty="0"/>
              <a:t>preprocessing.</a:t>
            </a:r>
            <a:r>
              <a:rPr lang="zh-CN" altLang="en-US" dirty="0"/>
              <a:t> </a:t>
            </a:r>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removed</a:t>
            </a:r>
            <a:r>
              <a:rPr lang="zh-CN" altLang="en-US" dirty="0"/>
              <a:t> </a:t>
            </a:r>
            <a:r>
              <a:rPr lang="en-US" altLang="zh-CN" dirty="0"/>
              <a:t>unnecessary</a:t>
            </a:r>
            <a:r>
              <a:rPr lang="zh-CN" altLang="en-US" dirty="0"/>
              <a:t> </a:t>
            </a:r>
            <a:r>
              <a:rPr lang="en-US" altLang="zh-CN" dirty="0"/>
              <a:t>features</a:t>
            </a:r>
            <a:r>
              <a:rPr lang="zh-CN" altLang="en-US" dirty="0"/>
              <a:t> </a:t>
            </a:r>
            <a:r>
              <a:rPr lang="en-US" altLang="zh-CN" dirty="0"/>
              <a:t>such</a:t>
            </a:r>
            <a:r>
              <a:rPr lang="zh-CN" altLang="en-US" dirty="0"/>
              <a:t> </a:t>
            </a:r>
            <a:r>
              <a:rPr lang="en-US" altLang="zh-CN" dirty="0"/>
              <a:t>as</a:t>
            </a:r>
            <a:r>
              <a:rPr lang="zh-CN" altLang="en-US" dirty="0"/>
              <a:t> </a:t>
            </a:r>
            <a:r>
              <a:rPr lang="en-US" altLang="zh-CN" dirty="0"/>
              <a:t>MOU,</a:t>
            </a:r>
            <a:r>
              <a:rPr lang="zh-CN" altLang="en-US" dirty="0"/>
              <a:t> </a:t>
            </a:r>
            <a:r>
              <a:rPr lang="en-US" altLang="zh-CN" dirty="0"/>
              <a:t>Title,</a:t>
            </a:r>
            <a:r>
              <a:rPr lang="zh-CN" altLang="en-US" dirty="0"/>
              <a:t> </a:t>
            </a:r>
            <a:r>
              <a:rPr lang="en-US" altLang="zh-CN" dirty="0"/>
              <a:t>and</a:t>
            </a:r>
            <a:r>
              <a:rPr lang="zh-CN" altLang="en-US" dirty="0"/>
              <a:t> </a:t>
            </a:r>
            <a:r>
              <a:rPr lang="en-US" altLang="zh-CN" dirty="0"/>
              <a:t>POBP</a:t>
            </a:r>
            <a:r>
              <a:rPr lang="zh-CN" altLang="en-US" dirty="0"/>
              <a:t> </a:t>
            </a:r>
            <a:r>
              <a:rPr lang="en-US" altLang="zh-CN" dirty="0"/>
              <a:t>which</a:t>
            </a:r>
            <a:r>
              <a:rPr lang="zh-CN" altLang="en-US" dirty="0"/>
              <a:t> </a:t>
            </a:r>
            <a:r>
              <a:rPr lang="en-US" altLang="zh-CN" dirty="0"/>
              <a:t>has</a:t>
            </a:r>
            <a:r>
              <a:rPr lang="zh-CN" altLang="en-US" dirty="0"/>
              <a:t> </a:t>
            </a:r>
            <a:r>
              <a:rPr lang="en-US" altLang="zh-CN" dirty="0"/>
              <a:t>more</a:t>
            </a:r>
            <a:r>
              <a:rPr lang="zh-CN" altLang="en-US" dirty="0"/>
              <a:t> </a:t>
            </a:r>
            <a:r>
              <a:rPr lang="en-US" altLang="zh-CN" dirty="0"/>
              <a:t>than</a:t>
            </a:r>
            <a:r>
              <a:rPr lang="zh-CN" altLang="en-US" dirty="0"/>
              <a:t> </a:t>
            </a:r>
            <a:r>
              <a:rPr lang="en-US" altLang="zh-CN" dirty="0"/>
              <a:t>50%</a:t>
            </a:r>
            <a:r>
              <a:rPr lang="zh-CN" altLang="en-US" dirty="0"/>
              <a:t> </a:t>
            </a:r>
            <a:r>
              <a:rPr lang="en-US" altLang="zh-CN" dirty="0"/>
              <a:t>missing</a:t>
            </a:r>
            <a:r>
              <a:rPr lang="zh-CN" altLang="en-US" dirty="0"/>
              <a:t> </a:t>
            </a:r>
            <a:r>
              <a:rPr lang="en-US" altLang="zh-CN" dirty="0"/>
              <a:t>value.</a:t>
            </a:r>
            <a:r>
              <a:rPr lang="zh-CN" altLang="en-US" dirty="0"/>
              <a:t> </a:t>
            </a:r>
            <a:r>
              <a:rPr lang="en-US" altLang="zh-CN" dirty="0"/>
              <a:t>Secondly,</a:t>
            </a:r>
            <a:r>
              <a:rPr lang="zh-CN" altLang="en-US" dirty="0"/>
              <a:t> </a:t>
            </a:r>
            <a:r>
              <a:rPr lang="en-US" altLang="zh-CN" dirty="0"/>
              <a:t>we</a:t>
            </a:r>
            <a:r>
              <a:rPr lang="zh-CN" altLang="en-US" dirty="0"/>
              <a:t> </a:t>
            </a:r>
            <a:r>
              <a:rPr lang="en-US" altLang="zh-CN" dirty="0"/>
              <a:t>did</a:t>
            </a:r>
            <a:r>
              <a:rPr lang="zh-CN" altLang="en-US" dirty="0"/>
              <a:t> </a:t>
            </a:r>
            <a:r>
              <a:rPr lang="en-US" altLang="zh-CN" dirty="0"/>
              <a:t>simple</a:t>
            </a:r>
            <a:r>
              <a:rPr lang="zh-CN" altLang="en-US" dirty="0"/>
              <a:t> </a:t>
            </a:r>
            <a:r>
              <a:rPr lang="en-US" altLang="zh-CN" dirty="0"/>
              <a:t>data</a:t>
            </a:r>
            <a:r>
              <a:rPr lang="zh-CN" altLang="en-US" dirty="0"/>
              <a:t> </a:t>
            </a:r>
            <a:r>
              <a:rPr lang="en-US" altLang="zh-CN" dirty="0"/>
              <a:t>imputation.</a:t>
            </a:r>
            <a:r>
              <a:rPr lang="zh-CN" altLang="en-US" dirty="0"/>
              <a:t> </a:t>
            </a:r>
            <a:r>
              <a:rPr lang="en-US" altLang="zh-CN" dirty="0"/>
              <a:t>We</a:t>
            </a:r>
            <a:r>
              <a:rPr lang="zh-CN" altLang="en-US" dirty="0"/>
              <a:t> </a:t>
            </a:r>
            <a:r>
              <a:rPr lang="en-US" altLang="zh-CN" dirty="0"/>
              <a:t>used</a:t>
            </a:r>
            <a:r>
              <a:rPr lang="zh-CN" altLang="en-US" dirty="0"/>
              <a:t> </a:t>
            </a:r>
            <a:r>
              <a:rPr lang="en-US" altLang="zh-CN" dirty="0"/>
              <a:t>mean</a:t>
            </a:r>
            <a:r>
              <a:rPr lang="zh-CN" altLang="en-US" dirty="0"/>
              <a:t> </a:t>
            </a:r>
            <a:r>
              <a:rPr lang="en-US" altLang="zh-CN" dirty="0"/>
              <a:t>or</a:t>
            </a:r>
            <a:r>
              <a:rPr lang="zh-CN" altLang="en-US" dirty="0"/>
              <a:t> </a:t>
            </a:r>
            <a:r>
              <a:rPr lang="en-US" altLang="zh-CN" dirty="0"/>
              <a:t>median</a:t>
            </a:r>
            <a:r>
              <a:rPr lang="zh-CN" altLang="en-US" dirty="0"/>
              <a:t> </a:t>
            </a:r>
            <a:r>
              <a:rPr lang="en-US" altLang="zh-CN" dirty="0"/>
              <a:t>for</a:t>
            </a:r>
            <a:r>
              <a:rPr lang="zh-CN" altLang="en-US" dirty="0"/>
              <a:t> </a:t>
            </a:r>
            <a:r>
              <a:rPr lang="en-US" altLang="zh-CN" dirty="0"/>
              <a:t>numerical</a:t>
            </a:r>
            <a:r>
              <a:rPr lang="zh-CN" altLang="en-US" dirty="0"/>
              <a:t> </a:t>
            </a:r>
            <a:r>
              <a:rPr lang="en-US" altLang="zh-CN" dirty="0"/>
              <a:t>features,</a:t>
            </a:r>
            <a:r>
              <a:rPr lang="zh-CN" altLang="en-US" dirty="0"/>
              <a:t> </a:t>
            </a:r>
            <a:r>
              <a:rPr lang="en-US" altLang="zh-CN" dirty="0"/>
              <a:t>and</a:t>
            </a:r>
            <a:r>
              <a:rPr lang="zh-CN" altLang="en-US" dirty="0"/>
              <a:t> </a:t>
            </a:r>
            <a:r>
              <a:rPr lang="en-US" altLang="zh-CN" dirty="0"/>
              <a:t>imputed</a:t>
            </a:r>
            <a:r>
              <a:rPr lang="zh-CN" altLang="en-US" dirty="0"/>
              <a:t> </a:t>
            </a:r>
            <a:r>
              <a:rPr lang="en-US" altLang="zh-CN" dirty="0"/>
              <a:t>-1</a:t>
            </a:r>
            <a:r>
              <a:rPr lang="zh-CN" altLang="en-US" dirty="0"/>
              <a:t> </a:t>
            </a:r>
            <a:r>
              <a:rPr lang="en-US" altLang="zh-CN" dirty="0"/>
              <a:t>or</a:t>
            </a:r>
            <a:r>
              <a:rPr lang="zh-CN" altLang="en-US" dirty="0"/>
              <a:t> </a:t>
            </a:r>
            <a:r>
              <a:rPr lang="en-US" altLang="zh-CN" dirty="0"/>
              <a:t>0</a:t>
            </a:r>
            <a:r>
              <a:rPr lang="zh-CN" altLang="en-US" dirty="0"/>
              <a:t> </a:t>
            </a:r>
            <a:r>
              <a:rPr lang="en-US" altLang="zh-CN" dirty="0"/>
              <a:t>for</a:t>
            </a:r>
            <a:r>
              <a:rPr lang="zh-CN" altLang="en-US" dirty="0"/>
              <a:t> </a:t>
            </a:r>
            <a:r>
              <a:rPr lang="en-US" altLang="zh-CN" dirty="0"/>
              <a:t>categorial</a:t>
            </a:r>
            <a:r>
              <a:rPr lang="zh-CN" altLang="en-US" dirty="0"/>
              <a:t> </a:t>
            </a:r>
            <a:r>
              <a:rPr lang="en-US" altLang="zh-CN" dirty="0"/>
              <a:t>features.</a:t>
            </a:r>
            <a:r>
              <a:rPr lang="zh-CN" altLang="en-US" dirty="0"/>
              <a:t> </a:t>
            </a:r>
            <a:r>
              <a:rPr lang="en-US" altLang="zh-CN" dirty="0"/>
              <a:t>Finally,</a:t>
            </a:r>
            <a:r>
              <a:rPr lang="zh-CN" altLang="en-US" dirty="0"/>
              <a:t> </a:t>
            </a:r>
            <a:r>
              <a:rPr lang="en-US" altLang="zh-CN" dirty="0"/>
              <a:t>we</a:t>
            </a:r>
            <a:r>
              <a:rPr lang="zh-CN" altLang="en-US" dirty="0"/>
              <a:t> </a:t>
            </a:r>
            <a:r>
              <a:rPr lang="en-US" altLang="zh-CN" dirty="0"/>
              <a:t>saved</a:t>
            </a:r>
            <a:r>
              <a:rPr lang="zh-CN" altLang="en-US" dirty="0"/>
              <a:t> </a:t>
            </a:r>
            <a:r>
              <a:rPr lang="en-US" altLang="zh-CN" dirty="0"/>
              <a:t>the</a:t>
            </a:r>
            <a:r>
              <a:rPr lang="zh-CN" altLang="en-US" dirty="0"/>
              <a:t> </a:t>
            </a:r>
            <a:r>
              <a:rPr lang="en-US" altLang="zh-CN" dirty="0"/>
              <a:t>data</a:t>
            </a:r>
            <a:r>
              <a:rPr lang="zh-CN" altLang="en-US" dirty="0"/>
              <a:t> </a:t>
            </a:r>
            <a:r>
              <a:rPr lang="en-US" altLang="zh-CN" dirty="0"/>
              <a:t>in</a:t>
            </a:r>
            <a:r>
              <a:rPr lang="zh-CN" altLang="en-US" dirty="0"/>
              <a:t> </a:t>
            </a:r>
            <a:r>
              <a:rPr lang="en-US" altLang="zh-CN" dirty="0"/>
              <a:t>pickle</a:t>
            </a:r>
            <a:r>
              <a:rPr lang="zh-CN" altLang="en-US" dirty="0"/>
              <a:t> </a:t>
            </a:r>
            <a:r>
              <a:rPr lang="en-US" altLang="zh-CN" dirty="0"/>
              <a:t>file</a:t>
            </a:r>
            <a:r>
              <a:rPr lang="zh-CN" altLang="en-US" dirty="0"/>
              <a:t> </a:t>
            </a:r>
            <a:r>
              <a:rPr lang="en-US" altLang="zh-CN" dirty="0"/>
              <a:t>for</a:t>
            </a:r>
            <a:r>
              <a:rPr lang="zh-CN" altLang="en-US" dirty="0"/>
              <a:t> </a:t>
            </a:r>
            <a:r>
              <a:rPr lang="en-US" altLang="zh-CN" dirty="0"/>
              <a:t>data</a:t>
            </a:r>
            <a:r>
              <a:rPr lang="zh-CN" altLang="en-US" dirty="0"/>
              <a:t> </a:t>
            </a:r>
            <a:r>
              <a:rPr lang="en-US" altLang="zh-CN" dirty="0"/>
              <a:t>simulation.</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5</a:t>
            </a:fld>
            <a:endParaRPr lang="en-US"/>
          </a:p>
        </p:txBody>
      </p:sp>
    </p:spTree>
    <p:extLst>
      <p:ext uri="{BB962C8B-B14F-4D97-AF65-F5344CB8AC3E}">
        <p14:creationId xmlns:p14="http://schemas.microsoft.com/office/powerpoint/2010/main" val="58389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is</a:t>
            </a:r>
            <a:r>
              <a:rPr lang="zh-CN" altLang="en-US" dirty="0"/>
              <a:t> </a:t>
            </a:r>
            <a:r>
              <a:rPr lang="en-US" altLang="zh-CN" dirty="0"/>
              <a:t>the</a:t>
            </a:r>
            <a:r>
              <a:rPr lang="zh-CN" altLang="en-US" dirty="0"/>
              <a:t> </a:t>
            </a:r>
            <a:r>
              <a:rPr lang="en-US" altLang="zh-CN" dirty="0"/>
              <a:t>scatterplots</a:t>
            </a:r>
            <a:r>
              <a:rPr lang="zh-CN" altLang="en-US" dirty="0"/>
              <a:t> </a:t>
            </a:r>
            <a:r>
              <a:rPr lang="en-US" altLang="zh-CN" dirty="0"/>
              <a:t>of</a:t>
            </a:r>
            <a:r>
              <a:rPr lang="zh-CN" altLang="en-US" dirty="0"/>
              <a:t> </a:t>
            </a:r>
            <a:r>
              <a:rPr lang="en-US" altLang="zh-CN" dirty="0"/>
              <a:t>numerical</a:t>
            </a:r>
            <a:r>
              <a:rPr lang="zh-CN" altLang="en-US" dirty="0"/>
              <a:t> </a:t>
            </a:r>
            <a:r>
              <a:rPr lang="en-US" altLang="zh-CN" dirty="0"/>
              <a:t>features</a:t>
            </a:r>
            <a:r>
              <a:rPr lang="zh-CN" altLang="en-US" dirty="0"/>
              <a:t> </a:t>
            </a:r>
            <a:r>
              <a:rPr lang="en-US" altLang="zh-CN" dirty="0"/>
              <a:t>after</a:t>
            </a:r>
            <a:r>
              <a:rPr lang="zh-CN" altLang="en-US" dirty="0"/>
              <a:t> </a:t>
            </a:r>
            <a:r>
              <a:rPr lang="en-US" altLang="zh-CN" dirty="0"/>
              <a:t>imputation.</a:t>
            </a:r>
            <a:r>
              <a:rPr lang="zh-CN" altLang="en-US" dirty="0"/>
              <a:t> </a:t>
            </a:r>
            <a:r>
              <a:rPr lang="en-US" altLang="zh-CN" dirty="0"/>
              <a:t>From</a:t>
            </a:r>
            <a:r>
              <a:rPr lang="zh-CN" altLang="en-US" dirty="0"/>
              <a:t> </a:t>
            </a:r>
            <a:r>
              <a:rPr lang="en-US" altLang="zh-CN" dirty="0"/>
              <a:t>this</a:t>
            </a:r>
            <a:r>
              <a:rPr lang="zh-CN" altLang="en-US" dirty="0"/>
              <a:t> </a:t>
            </a:r>
            <a:r>
              <a:rPr lang="en-US" altLang="zh-CN" dirty="0"/>
              <a:t>plot,</a:t>
            </a:r>
            <a:r>
              <a:rPr lang="zh-CN" altLang="en-US" dirty="0"/>
              <a:t> </a:t>
            </a:r>
            <a:r>
              <a:rPr lang="en-US" altLang="zh-CN" dirty="0"/>
              <a:t>we</a:t>
            </a:r>
            <a:r>
              <a:rPr lang="zh-CN" altLang="en-US" dirty="0"/>
              <a:t> </a:t>
            </a:r>
            <a:r>
              <a:rPr lang="en-US" altLang="zh-CN" dirty="0"/>
              <a:t>know</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each</a:t>
            </a:r>
            <a:r>
              <a:rPr lang="zh-CN" altLang="en-US" dirty="0"/>
              <a:t> </a:t>
            </a:r>
            <a:r>
              <a:rPr lang="en-US" altLang="zh-CN" dirty="0"/>
              <a:t>numerical</a:t>
            </a:r>
            <a:r>
              <a:rPr lang="zh-CN" altLang="en-US" dirty="0"/>
              <a:t> </a:t>
            </a:r>
            <a:r>
              <a:rPr lang="en-US" altLang="zh-CN" dirty="0"/>
              <a:t>feature.</a:t>
            </a:r>
            <a:r>
              <a:rPr lang="zh-CN" altLang="en-US" dirty="0"/>
              <a:t> </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6</a:t>
            </a:fld>
            <a:endParaRPr lang="en-US"/>
          </a:p>
        </p:txBody>
      </p:sp>
    </p:spTree>
    <p:extLst>
      <p:ext uri="{BB962C8B-B14F-4D97-AF65-F5344CB8AC3E}">
        <p14:creationId xmlns:p14="http://schemas.microsoft.com/office/powerpoint/2010/main" val="408348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project, We use autoencoder to synthesize new data.</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Autoencoder is one kind of neural network that has two different parts, encoder, and decoder. We use encoder to compress the data into low dimension, and use decoder to decompress the encoded data into the same dimension as the original data. And we want the result to be as similar as the input as possible.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autoencoder has 14 layers, 7 for encoder and 7 for decoder, we encode the data into 3 dimensions. After training the model, we generate a group of 3-dimensional data points as the input of our decoder, then we can get the synthesized data after decoding.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Unlike the normal autoencoder, our output has one more feature then the input which is the target column Salary. The reason is that we also want the autoencoder to figure out the relation between salary and the other features in the training process.</a:t>
            </a:r>
          </a:p>
        </p:txBody>
      </p:sp>
      <p:sp>
        <p:nvSpPr>
          <p:cNvPr id="4" name="Slide Number Placeholder 3"/>
          <p:cNvSpPr>
            <a:spLocks noGrp="1"/>
          </p:cNvSpPr>
          <p:nvPr>
            <p:ph type="sldNum" sz="quarter" idx="5"/>
          </p:nvPr>
        </p:nvSpPr>
        <p:spPr/>
        <p:txBody>
          <a:bodyPr/>
          <a:lstStyle/>
          <a:p>
            <a:fld id="{4628528D-8086-914B-9895-9C4CD62DDDF1}" type="slidenum">
              <a:rPr lang="en-US" smtClean="0"/>
              <a:t>7</a:t>
            </a:fld>
            <a:endParaRPr lang="en-US"/>
          </a:p>
        </p:txBody>
      </p:sp>
    </p:spTree>
    <p:extLst>
      <p:ext uri="{BB962C8B-B14F-4D97-AF65-F5344CB8AC3E}">
        <p14:creationId xmlns:p14="http://schemas.microsoft.com/office/powerpoint/2010/main" val="162788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used TensorFlow to create autoencoder to synthesize new data as well as predict salary.</a:t>
            </a:r>
          </a:p>
          <a:p>
            <a:r>
              <a:rPr lang="en-US" sz="1200" kern="1200" dirty="0">
                <a:solidFill>
                  <a:schemeClr val="tx1"/>
                </a:solidFill>
                <a:effectLst/>
                <a:latin typeface="+mn-lt"/>
                <a:ea typeface="+mn-ea"/>
                <a:cs typeface="+mn-cs"/>
              </a:rPr>
              <a:t>At first we designed two autoencoders with different structure. For the first one we used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as the activation function and didn’t standardize the input. For the second one, we used sigmoid as the activation function and Min Max Scaler to standardize the input.</a:t>
            </a:r>
          </a:p>
          <a:p>
            <a:r>
              <a:rPr lang="en-US" sz="1200" kern="1200" dirty="0">
                <a:solidFill>
                  <a:schemeClr val="tx1"/>
                </a:solidFill>
                <a:effectLst/>
                <a:latin typeface="+mn-lt"/>
                <a:ea typeface="+mn-ea"/>
                <a:cs typeface="+mn-cs"/>
              </a:rPr>
              <a:t>These 2 animations are the visualization of the encoding result of 2 autoencoders.</a:t>
            </a:r>
          </a:p>
          <a:p>
            <a:r>
              <a:rPr lang="en-US" sz="1200" kern="1200" dirty="0">
                <a:solidFill>
                  <a:schemeClr val="tx1"/>
                </a:solidFill>
                <a:effectLst/>
                <a:latin typeface="+mn-lt"/>
                <a:ea typeface="+mn-ea"/>
                <a:cs typeface="+mn-cs"/>
              </a:rPr>
              <a:t>The color of the points reflects the value of Salary: the darker, the lower salary; the brighter, the higher salary. From the left figure, …, from the right figure..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apparently the first figure conveys more information than the second one, however, the performance of the second model is much better. So we chose the second one as our model.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28528D-8086-914B-9895-9C4CD62DDDF1}" type="slidenum">
              <a:rPr lang="en-US" smtClean="0"/>
              <a:t>8</a:t>
            </a:fld>
            <a:endParaRPr lang="en-US"/>
          </a:p>
        </p:txBody>
      </p:sp>
    </p:spTree>
    <p:extLst>
      <p:ext uri="{BB962C8B-B14F-4D97-AF65-F5344CB8AC3E}">
        <p14:creationId xmlns:p14="http://schemas.microsoft.com/office/powerpoint/2010/main" val="566893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line plot shows the cost of our second model, it does perform pretty well. The cost is very small and it converges to zero.</a:t>
            </a:r>
          </a:p>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9</a:t>
            </a:fld>
            <a:endParaRPr lang="en-US"/>
          </a:p>
        </p:txBody>
      </p:sp>
    </p:spTree>
    <p:extLst>
      <p:ext uri="{BB962C8B-B14F-4D97-AF65-F5344CB8AC3E}">
        <p14:creationId xmlns:p14="http://schemas.microsoft.com/office/powerpoint/2010/main" val="116032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D9B2-2ADA-214D-8E2B-0123A8C7A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F1CDA-0B54-964E-82DB-67E61A2DF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AF32AA-E28D-D949-ADB7-7876AD7A55C7}"/>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2AA4E6DE-6F20-5D41-8F2C-391D93A00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2C72C2-9175-8A4D-B8AA-71603F4A7BB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7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0128-F89A-B845-B277-232D8064EA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AC662-98F7-EC4D-8CA0-40B280283F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6A475-7E56-6C46-834A-43CE83DDF08F}"/>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294F9979-73FA-2F40-8835-7FB008F35E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A85853-20A9-B14C-A635-1285855E717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435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BC2E8-AE66-3A42-BB1D-E65EFE2D23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429E90-6620-B846-9080-D8F04D729D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5A986-6F84-184B-B7EB-B27BCA446363}"/>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01216E22-063D-1F4F-8E80-55F6EF78C9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C6252A-F4B4-824A-A852-ED0FC34296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37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723F-FE36-604F-B600-86D62808C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11D44-E851-BC40-93A9-FC35A138A8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8013D-5B48-1B45-9F6E-0029084B123D}"/>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1BC8F18C-A370-E54C-99B2-169F3A10D5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CDB61-D02B-864E-BA1D-552B304CF84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509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AA5B-5369-E04A-B82D-D0101F1767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C3A33-8702-114A-97B1-58B55387A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FBAB38-CEC3-4944-9B27-9668A925D071}"/>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68962271-727E-B84A-B780-57E7957E1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1CFC59-41BC-524E-AC5F-81A7787D86C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529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6A9-37E5-D446-B80B-E8D56700B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1E4AA6-B71F-9E47-8F8D-2010DF5291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4B831-4E70-C947-80C0-6B8F8A87F9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14664-D982-7944-9AAF-5CD00A771FF6}"/>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6" name="Footer Placeholder 5">
            <a:extLst>
              <a:ext uri="{FF2B5EF4-FFF2-40B4-BE49-F238E27FC236}">
                <a16:creationId xmlns:a16="http://schemas.microsoft.com/office/drawing/2014/main" id="{35ACFE33-5C18-AB46-A3EE-07E3DBC292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0DC0B7-F84F-2340-B8BB-B6AD3FE68E7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04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69A8-7CFB-2942-97C9-F338DFF73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7A8781-27C1-6E4C-B4A9-03DB37D6B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99AE4-0D45-B144-98CC-CB880F53B2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4D2AE-116B-2844-8B08-BA641FF5F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C42567-1A73-A841-8D35-80885D0887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FEFA38-2693-9E4C-A0B8-E6F417FC9DA0}"/>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8" name="Footer Placeholder 7">
            <a:extLst>
              <a:ext uri="{FF2B5EF4-FFF2-40B4-BE49-F238E27FC236}">
                <a16:creationId xmlns:a16="http://schemas.microsoft.com/office/drawing/2014/main" id="{375232E5-1A4B-924A-AC4F-38669A3D30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66CC19-C856-3446-BEE5-7123FB8310A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178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12B2-DA33-E540-8F51-5E842D4AA0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B73C3-00F6-AA46-B204-B90C552357F1}"/>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4" name="Footer Placeholder 3">
            <a:extLst>
              <a:ext uri="{FF2B5EF4-FFF2-40B4-BE49-F238E27FC236}">
                <a16:creationId xmlns:a16="http://schemas.microsoft.com/office/drawing/2014/main" id="{ABE5CC07-72F2-4D4B-B121-1BCC7DF109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A850A8-94E4-8B43-BE87-4AEFD8EED53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742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43DA1-8965-E447-889B-F653DAAD27C1}"/>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3" name="Footer Placeholder 2">
            <a:extLst>
              <a:ext uri="{FF2B5EF4-FFF2-40B4-BE49-F238E27FC236}">
                <a16:creationId xmlns:a16="http://schemas.microsoft.com/office/drawing/2014/main" id="{7A508FAD-4B6F-2F4C-96A7-FE09939B48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18B127-DCD8-BE43-8A29-28C6A6D1890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84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A0D-03C7-4445-A09F-747A2822C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6E48D5-357C-3245-B814-91150C310E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D2F834-4AE8-9C49-A475-E8781677A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1F845B-AF43-BB4A-B0D4-3EF9694CDF9E}"/>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6" name="Footer Placeholder 5">
            <a:extLst>
              <a:ext uri="{FF2B5EF4-FFF2-40B4-BE49-F238E27FC236}">
                <a16:creationId xmlns:a16="http://schemas.microsoft.com/office/drawing/2014/main" id="{B2127B2E-7245-C74A-A331-878FD20BAC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0E4BAE-70A4-B04E-97CA-8B9E4C04E9E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6737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FFCE-43C7-3A4F-B53A-EF46521E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07888A-BEFD-A04A-8ED7-6560CC8ECB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EB43-7D2D-D249-8334-704CA1FC3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574531-C03E-CE4C-866C-7D93B0FC3185}"/>
              </a:ext>
            </a:extLst>
          </p:cNvPr>
          <p:cNvSpPr>
            <a:spLocks noGrp="1"/>
          </p:cNvSpPr>
          <p:nvPr>
            <p:ph type="dt" sz="half" idx="10"/>
          </p:nvPr>
        </p:nvSpPr>
        <p:spPr/>
        <p:txBody>
          <a:bodyPr/>
          <a:lstStyle/>
          <a:p>
            <a:fld id="{5586B75A-687E-405C-8A0B-8D00578BA2C3}" type="datetimeFigureOut">
              <a:rPr lang="en-US" smtClean="0"/>
              <a:pPr/>
              <a:t>11/6/18</a:t>
            </a:fld>
            <a:endParaRPr lang="en-US" dirty="0"/>
          </a:p>
        </p:txBody>
      </p:sp>
      <p:sp>
        <p:nvSpPr>
          <p:cNvPr id="6" name="Footer Placeholder 5">
            <a:extLst>
              <a:ext uri="{FF2B5EF4-FFF2-40B4-BE49-F238E27FC236}">
                <a16:creationId xmlns:a16="http://schemas.microsoft.com/office/drawing/2014/main" id="{F2D61C74-BE4F-1C4B-9F2B-989725F0B1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0355D9-2AAF-B54F-94F8-48259A5DF7D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21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998CB-A9E5-344A-91B7-2A6944299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8EC09-2054-384C-A421-36F5B7FD9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9E4C3-ACC0-9042-B824-41CEBCA7B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11/6/18</a:t>
            </a:fld>
            <a:endParaRPr lang="en-US" dirty="0"/>
          </a:p>
        </p:txBody>
      </p:sp>
      <p:sp>
        <p:nvSpPr>
          <p:cNvPr id="5" name="Footer Placeholder 4">
            <a:extLst>
              <a:ext uri="{FF2B5EF4-FFF2-40B4-BE49-F238E27FC236}">
                <a16:creationId xmlns:a16="http://schemas.microsoft.com/office/drawing/2014/main" id="{FF80E73F-B91D-F64C-96DA-37CAB3604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97098D1-BA55-CF40-9D54-542930E8A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812015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gif"/><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XC-Li/LMI-Data-Synthesis-Competiti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gif"/><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6BC1-94EA-324B-90FB-C82A01258E81}"/>
              </a:ext>
            </a:extLst>
          </p:cNvPr>
          <p:cNvSpPr>
            <a:spLocks noGrp="1"/>
          </p:cNvSpPr>
          <p:nvPr>
            <p:ph type="ctrTitle"/>
          </p:nvPr>
        </p:nvSpPr>
        <p:spPr>
          <a:xfrm>
            <a:off x="1524000" y="2245809"/>
            <a:ext cx="9144000" cy="1564716"/>
          </a:xfrm>
        </p:spPr>
        <p:txBody>
          <a:bodyPr>
            <a:normAutofit/>
          </a:bodyPr>
          <a:lstStyle/>
          <a:p>
            <a:pPr algn="l"/>
            <a:r>
              <a:rPr lang="en-US" altLang="zh-CN" sz="4800" b="1" dirty="0"/>
              <a:t>LMI</a:t>
            </a:r>
            <a:r>
              <a:rPr lang="zh-CN" altLang="en-US" sz="4800" b="1" dirty="0"/>
              <a:t> </a:t>
            </a:r>
            <a:r>
              <a:rPr lang="en-US" altLang="zh-CN" sz="4800" b="1" dirty="0"/>
              <a:t>Data Synthesis Competition</a:t>
            </a:r>
            <a:endParaRPr lang="en-US" sz="4800" b="1" dirty="0"/>
          </a:p>
        </p:txBody>
      </p:sp>
      <p:sp>
        <p:nvSpPr>
          <p:cNvPr id="3" name="Subtitle 2">
            <a:extLst>
              <a:ext uri="{FF2B5EF4-FFF2-40B4-BE49-F238E27FC236}">
                <a16:creationId xmlns:a16="http://schemas.microsoft.com/office/drawing/2014/main" id="{282F7D63-9854-614A-8ADA-E6C66CDC6831}"/>
              </a:ext>
            </a:extLst>
          </p:cNvPr>
          <p:cNvSpPr>
            <a:spLocks noGrp="1"/>
          </p:cNvSpPr>
          <p:nvPr>
            <p:ph type="subTitle" idx="1"/>
          </p:nvPr>
        </p:nvSpPr>
        <p:spPr>
          <a:xfrm>
            <a:off x="1524000" y="3947050"/>
            <a:ext cx="9144000" cy="572583"/>
          </a:xfrm>
        </p:spPr>
        <p:txBody>
          <a:bodyPr>
            <a:normAutofit/>
          </a:bodyPr>
          <a:lstStyle/>
          <a:p>
            <a:pPr algn="l"/>
            <a:r>
              <a:rPr lang="en-US" sz="2800" i="1" dirty="0"/>
              <a:t>Sheng Luo, </a:t>
            </a:r>
            <a:r>
              <a:rPr lang="en-US" sz="2800" i="1" dirty="0" err="1"/>
              <a:t>Xiao</a:t>
            </a:r>
            <a:r>
              <a:rPr lang="en-US" altLang="zh-CN" sz="2800" i="1" dirty="0" err="1"/>
              <a:t>chi</a:t>
            </a:r>
            <a:r>
              <a:rPr lang="zh-CN" altLang="en-US" sz="2800" i="1" dirty="0"/>
              <a:t> </a:t>
            </a:r>
            <a:r>
              <a:rPr lang="en-US" altLang="zh-CN" sz="2800" i="1" dirty="0"/>
              <a:t>(</a:t>
            </a:r>
            <a:r>
              <a:rPr lang="en-US" sz="2800" i="1" dirty="0"/>
              <a:t>George</a:t>
            </a:r>
            <a:r>
              <a:rPr lang="en-US" altLang="zh-CN" sz="2800" i="1" dirty="0"/>
              <a:t>)</a:t>
            </a:r>
            <a:r>
              <a:rPr lang="en-US" sz="2800" i="1" dirty="0"/>
              <a:t> Li, </a:t>
            </a:r>
            <a:r>
              <a:rPr lang="en-US" altLang="zh-CN" sz="2800" i="1" dirty="0" err="1"/>
              <a:t>Xinyu</a:t>
            </a:r>
            <a:r>
              <a:rPr lang="zh-CN" altLang="en-US" sz="2800" i="1" dirty="0"/>
              <a:t> </a:t>
            </a:r>
            <a:r>
              <a:rPr lang="en-US" altLang="zh-CN" sz="2800" i="1" dirty="0"/>
              <a:t>(</a:t>
            </a:r>
            <a:r>
              <a:rPr lang="en-US" sz="2800" i="1" dirty="0"/>
              <a:t>Mandy</a:t>
            </a:r>
            <a:r>
              <a:rPr lang="en-US" altLang="zh-CN" sz="2800" i="1" dirty="0"/>
              <a:t>)</a:t>
            </a:r>
            <a:r>
              <a:rPr lang="en-US" sz="2800" i="1" dirty="0"/>
              <a:t> Zhang</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71FDEE-F778-CA47-82B1-28C625109DC4}"/>
              </a:ext>
            </a:extLst>
          </p:cNvPr>
          <p:cNvSpPr txBox="1"/>
          <p:nvPr/>
        </p:nvSpPr>
        <p:spPr>
          <a:xfrm>
            <a:off x="6925056" y="5608319"/>
            <a:ext cx="6790944" cy="523220"/>
          </a:xfrm>
          <a:prstGeom prst="rect">
            <a:avLst/>
          </a:prstGeom>
          <a:noFill/>
        </p:spPr>
        <p:txBody>
          <a:bodyPr wrap="square" rtlCol="0">
            <a:spAutoFit/>
          </a:bodyPr>
          <a:lstStyle/>
          <a:p>
            <a:r>
              <a:rPr lang="en-US" sz="2800" dirty="0">
                <a:solidFill>
                  <a:schemeClr val="tx1">
                    <a:lumMod val="65000"/>
                    <a:lumOff val="35000"/>
                  </a:schemeClr>
                </a:solidFill>
              </a:rPr>
              <a:t>The George Washington University</a:t>
            </a:r>
          </a:p>
        </p:txBody>
      </p:sp>
    </p:spTree>
    <p:extLst>
      <p:ext uri="{BB962C8B-B14F-4D97-AF65-F5344CB8AC3E}">
        <p14:creationId xmlns:p14="http://schemas.microsoft.com/office/powerpoint/2010/main" val="406690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010625D-0A35-1D41-971A-317D1FB3D557}"/>
              </a:ext>
            </a:extLst>
          </p:cNvPr>
          <p:cNvSpPr txBox="1">
            <a:spLocks/>
          </p:cNvSpPr>
          <p:nvPr/>
        </p:nvSpPr>
        <p:spPr>
          <a:xfrm>
            <a:off x="6392598" y="640263"/>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kern="1200">
                <a:solidFill>
                  <a:schemeClr val="tx1"/>
                </a:solidFill>
                <a:latin typeface="+mj-lt"/>
                <a:ea typeface="+mj-ea"/>
                <a:cs typeface="+mj-cs"/>
              </a:rPr>
              <a:t>Use</a:t>
            </a:r>
            <a:r>
              <a:rPr lang="en-US" altLang="zh-CN" sz="4000" kern="1200">
                <a:solidFill>
                  <a:schemeClr val="tx1"/>
                </a:solidFill>
                <a:latin typeface="+mj-lt"/>
                <a:ea typeface="+mj-ea"/>
                <a:cs typeface="+mj-cs"/>
              </a:rPr>
              <a:t> Decoder to synthesize new data</a:t>
            </a:r>
            <a:endParaRPr lang="en-US" sz="40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B5063459-A176-4F4D-BD26-1B2B3CAE0EC9}"/>
              </a:ext>
            </a:extLst>
          </p:cNvPr>
          <p:cNvPicPr>
            <a:picLocks noChangeAspect="1"/>
          </p:cNvPicPr>
          <p:nvPr/>
        </p:nvPicPr>
        <p:blipFill>
          <a:blip r:embed="rId3"/>
          <a:stretch>
            <a:fillRect/>
          </a:stretch>
        </p:blipFill>
        <p:spPr>
          <a:xfrm>
            <a:off x="826352" y="484632"/>
            <a:ext cx="4443296" cy="5733287"/>
          </a:xfrm>
          <a:prstGeom prst="rect">
            <a:avLst/>
          </a:prstGeom>
        </p:spPr>
      </p:pic>
      <p:sp>
        <p:nvSpPr>
          <p:cNvPr id="9" name="Content Placeholder 2">
            <a:extLst>
              <a:ext uri="{FF2B5EF4-FFF2-40B4-BE49-F238E27FC236}">
                <a16:creationId xmlns:a16="http://schemas.microsoft.com/office/drawing/2014/main" id="{9B387111-02A6-A845-9539-E22B37EC5942}"/>
              </a:ext>
            </a:extLst>
          </p:cNvPr>
          <p:cNvSpPr txBox="1">
            <a:spLocks/>
          </p:cNvSpPr>
          <p:nvPr/>
        </p:nvSpPr>
        <p:spPr>
          <a:xfrm>
            <a:off x="6391903" y="2121763"/>
            <a:ext cx="5235490" cy="3773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Although we can choose a random </a:t>
            </a:r>
            <a:r>
              <a:rPr lang="en-US" altLang="zh-CN" sz="1700" dirty="0"/>
              <a:t>three</a:t>
            </a:r>
            <a:r>
              <a:rPr lang="en-US" sz="1700" dirty="0"/>
              <a:t>-dimensional point as the input of the decoder, we still hope our random sample has a similar distribution as the original data.</a:t>
            </a:r>
          </a:p>
          <a:p>
            <a:r>
              <a:rPr lang="en-US" altLang="zh-CN" sz="1700" dirty="0"/>
              <a:t>W</a:t>
            </a:r>
            <a:r>
              <a:rPr lang="en-US" sz="1700" dirty="0"/>
              <a:t>e finally worked out </a:t>
            </a:r>
            <a:r>
              <a:rPr lang="en-US" altLang="zh-CN" sz="1700" dirty="0"/>
              <a:t>a </a:t>
            </a:r>
            <a:r>
              <a:rPr lang="en-US" sz="1700" dirty="0"/>
              <a:t>way to </a:t>
            </a:r>
            <a:r>
              <a:rPr lang="en-US" altLang="zh-CN" sz="1700" dirty="0"/>
              <a:t>generate samples with the same distribution of given data. </a:t>
            </a:r>
            <a:endParaRPr lang="en-US" sz="1700" dirty="0"/>
          </a:p>
          <a:p>
            <a:pPr lvl="1"/>
            <a:r>
              <a:rPr lang="en-US" altLang="zh-CN" sz="1700" dirty="0"/>
              <a:t>R</a:t>
            </a:r>
            <a:r>
              <a:rPr lang="en-US" sz="1700" dirty="0"/>
              <a:t>andomly pick up a point from the </a:t>
            </a:r>
            <a:r>
              <a:rPr lang="en-US" altLang="zh-CN" sz="1700" dirty="0"/>
              <a:t>encoded </a:t>
            </a:r>
            <a:r>
              <a:rPr lang="en-US" sz="1700" dirty="0"/>
              <a:t>data</a:t>
            </a:r>
          </a:p>
          <a:p>
            <a:pPr lvl="1"/>
            <a:r>
              <a:rPr lang="en-US" altLang="zh-CN" sz="1700" dirty="0"/>
              <a:t>Generate</a:t>
            </a:r>
            <a:r>
              <a:rPr lang="en-US" sz="1700" dirty="0"/>
              <a:t> </a:t>
            </a:r>
            <a:r>
              <a:rPr lang="en-US" altLang="zh-CN" sz="1700" dirty="0"/>
              <a:t>3</a:t>
            </a:r>
            <a:r>
              <a:rPr lang="en-US" sz="1700" dirty="0"/>
              <a:t> random values from a normal distribution and add the values to each dimension of the point respectively.</a:t>
            </a:r>
          </a:p>
          <a:p>
            <a:pPr lvl="1"/>
            <a:r>
              <a:rPr lang="en-US" sz="1700" dirty="0"/>
              <a:t>We</a:t>
            </a:r>
            <a:r>
              <a:rPr lang="en-US" altLang="zh-CN" sz="1700" dirty="0"/>
              <a:t> </a:t>
            </a:r>
            <a:r>
              <a:rPr lang="en-US" sz="1700" dirty="0"/>
              <a:t>set a large </a:t>
            </a:r>
            <a:r>
              <a:rPr lang="en-US" altLang="zh-CN" sz="1700" dirty="0"/>
              <a:t>standard deviation</a:t>
            </a:r>
            <a:r>
              <a:rPr lang="en-US" sz="1700" dirty="0"/>
              <a:t> of the normal distribution if we want a very different sample. Otherwise, we can just set a small standard deviation.	</a:t>
            </a:r>
          </a:p>
          <a:p>
            <a:endParaRPr lang="en-US" sz="1700" dirty="0"/>
          </a:p>
        </p:txBody>
      </p:sp>
    </p:spTree>
    <p:extLst>
      <p:ext uri="{BB962C8B-B14F-4D97-AF65-F5344CB8AC3E}">
        <p14:creationId xmlns:p14="http://schemas.microsoft.com/office/powerpoint/2010/main" val="70236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D57F5-1526-2049-8D06-76C55116CC34}"/>
              </a:ext>
            </a:extLst>
          </p:cNvPr>
          <p:cNvSpPr>
            <a:spLocks noGrp="1"/>
          </p:cNvSpPr>
          <p:nvPr>
            <p:ph type="title"/>
          </p:nvPr>
        </p:nvSpPr>
        <p:spPr>
          <a:xfrm>
            <a:off x="821516" y="640263"/>
            <a:ext cx="6204984" cy="1344975"/>
          </a:xfrm>
        </p:spPr>
        <p:txBody>
          <a:bodyPr>
            <a:normAutofit/>
          </a:bodyPr>
          <a:lstStyle/>
          <a:p>
            <a:r>
              <a:rPr lang="en-US" sz="4000" dirty="0"/>
              <a:t>Use</a:t>
            </a:r>
            <a:r>
              <a:rPr lang="zh-CN" altLang="en-US" sz="4000" dirty="0"/>
              <a:t> </a:t>
            </a:r>
            <a:r>
              <a:rPr lang="en-US" altLang="zh-CN" sz="4000" dirty="0"/>
              <a:t>Decoder</a:t>
            </a:r>
            <a:r>
              <a:rPr lang="zh-CN" altLang="en-US" sz="4000" dirty="0"/>
              <a:t> </a:t>
            </a:r>
            <a:r>
              <a:rPr lang="en-US" altLang="zh-CN" sz="4000" dirty="0"/>
              <a:t>to</a:t>
            </a:r>
            <a:r>
              <a:rPr lang="zh-CN" altLang="en-US" sz="4000" dirty="0"/>
              <a:t> </a:t>
            </a:r>
            <a:r>
              <a:rPr lang="en-US" altLang="zh-CN" sz="4000" dirty="0"/>
              <a:t>synthesize</a:t>
            </a:r>
            <a:r>
              <a:rPr lang="zh-CN" altLang="en-US" sz="4000" dirty="0"/>
              <a:t> </a:t>
            </a:r>
            <a:r>
              <a:rPr lang="en-US" altLang="zh-CN" sz="4000" dirty="0"/>
              <a:t>new</a:t>
            </a:r>
            <a:r>
              <a:rPr lang="zh-CN" altLang="en-US" sz="4000" dirty="0"/>
              <a:t> </a:t>
            </a:r>
            <a:r>
              <a:rPr lang="en-US" altLang="zh-CN" sz="4000" dirty="0"/>
              <a:t>data</a:t>
            </a:r>
            <a:endParaRPr lang="en-US" sz="4000" dirty="0"/>
          </a:p>
        </p:txBody>
      </p:sp>
      <p:pic>
        <p:nvPicPr>
          <p:cNvPr id="12" name="Picture 11">
            <a:extLst>
              <a:ext uri="{FF2B5EF4-FFF2-40B4-BE49-F238E27FC236}">
                <a16:creationId xmlns:a16="http://schemas.microsoft.com/office/drawing/2014/main" id="{AF623FEA-69A1-9546-A261-FF8171DE9BAF}"/>
              </a:ext>
            </a:extLst>
          </p:cNvPr>
          <p:cNvPicPr>
            <a:picLocks noChangeAspect="1"/>
          </p:cNvPicPr>
          <p:nvPr/>
        </p:nvPicPr>
        <p:blipFill>
          <a:blip r:embed="rId3"/>
          <a:stretch>
            <a:fillRect/>
          </a:stretch>
        </p:blipFill>
        <p:spPr>
          <a:xfrm>
            <a:off x="9082528" y="4292950"/>
            <a:ext cx="2952205" cy="2066543"/>
          </a:xfrm>
          <a:prstGeom prst="rect">
            <a:avLst/>
          </a:prstGeom>
        </p:spPr>
      </p:pic>
      <p:pic>
        <p:nvPicPr>
          <p:cNvPr id="14" name="Picture 13">
            <a:extLst>
              <a:ext uri="{FF2B5EF4-FFF2-40B4-BE49-F238E27FC236}">
                <a16:creationId xmlns:a16="http://schemas.microsoft.com/office/drawing/2014/main" id="{3210712A-2BB8-7A47-9FF4-A518A19F00B6}"/>
              </a:ext>
            </a:extLst>
          </p:cNvPr>
          <p:cNvPicPr>
            <a:picLocks noChangeAspect="1"/>
          </p:cNvPicPr>
          <p:nvPr/>
        </p:nvPicPr>
        <p:blipFill>
          <a:blip r:embed="rId4"/>
          <a:stretch>
            <a:fillRect/>
          </a:stretch>
        </p:blipFill>
        <p:spPr>
          <a:xfrm>
            <a:off x="9061952" y="20583"/>
            <a:ext cx="2956452" cy="2069517"/>
          </a:xfrm>
          <a:prstGeom prst="rect">
            <a:avLst/>
          </a:prstGeom>
        </p:spPr>
      </p:pic>
      <p:pic>
        <p:nvPicPr>
          <p:cNvPr id="9" name="Picture 8">
            <a:extLst>
              <a:ext uri="{FF2B5EF4-FFF2-40B4-BE49-F238E27FC236}">
                <a16:creationId xmlns:a16="http://schemas.microsoft.com/office/drawing/2014/main" id="{C35860BB-9329-8045-A92E-CB698D052C73}"/>
              </a:ext>
            </a:extLst>
          </p:cNvPr>
          <p:cNvPicPr>
            <a:picLocks noChangeAspect="1"/>
          </p:cNvPicPr>
          <p:nvPr/>
        </p:nvPicPr>
        <p:blipFill>
          <a:blip r:embed="rId5"/>
          <a:stretch>
            <a:fillRect/>
          </a:stretch>
        </p:blipFill>
        <p:spPr>
          <a:xfrm>
            <a:off x="9115187" y="2082444"/>
            <a:ext cx="2952205" cy="2066544"/>
          </a:xfrm>
          <a:prstGeom prst="rect">
            <a:avLst/>
          </a:prstGeom>
        </p:spPr>
      </p:pic>
      <p:sp>
        <p:nvSpPr>
          <p:cNvPr id="15" name="TextBox 14">
            <a:extLst>
              <a:ext uri="{FF2B5EF4-FFF2-40B4-BE49-F238E27FC236}">
                <a16:creationId xmlns:a16="http://schemas.microsoft.com/office/drawing/2014/main" id="{775CEC8F-5229-BF45-8A20-0617E95F78A4}"/>
              </a:ext>
            </a:extLst>
          </p:cNvPr>
          <p:cNvSpPr txBox="1"/>
          <p:nvPr/>
        </p:nvSpPr>
        <p:spPr>
          <a:xfrm>
            <a:off x="7805052" y="1028700"/>
            <a:ext cx="1516313" cy="369332"/>
          </a:xfrm>
          <a:prstGeom prst="rect">
            <a:avLst/>
          </a:prstGeom>
          <a:noFill/>
        </p:spPr>
        <p:txBody>
          <a:bodyPr wrap="none" rtlCol="0">
            <a:spAutoFit/>
          </a:bodyPr>
          <a:lstStyle/>
          <a:p>
            <a:pPr algn="ctr"/>
            <a:r>
              <a:rPr lang="en-US" altLang="zh-CN" dirty="0"/>
              <a:t>Encoded</a:t>
            </a:r>
            <a:r>
              <a:rPr lang="zh-CN" altLang="en-US" dirty="0"/>
              <a:t> </a:t>
            </a:r>
            <a:r>
              <a:rPr lang="en-US" altLang="zh-CN" dirty="0"/>
              <a:t>data</a:t>
            </a:r>
            <a:r>
              <a:rPr lang="zh-CN" altLang="en-US" dirty="0"/>
              <a:t> </a:t>
            </a:r>
            <a:endParaRPr lang="en-US" dirty="0"/>
          </a:p>
        </p:txBody>
      </p:sp>
      <p:sp>
        <p:nvSpPr>
          <p:cNvPr id="16" name="TextBox 15">
            <a:extLst>
              <a:ext uri="{FF2B5EF4-FFF2-40B4-BE49-F238E27FC236}">
                <a16:creationId xmlns:a16="http://schemas.microsoft.com/office/drawing/2014/main" id="{24B54101-6D6C-8A47-8397-2DC537362BC2}"/>
              </a:ext>
            </a:extLst>
          </p:cNvPr>
          <p:cNvSpPr txBox="1"/>
          <p:nvPr/>
        </p:nvSpPr>
        <p:spPr>
          <a:xfrm>
            <a:off x="7576451" y="2922813"/>
            <a:ext cx="1844864" cy="1200329"/>
          </a:xfrm>
          <a:prstGeom prst="rect">
            <a:avLst/>
          </a:prstGeom>
          <a:noFill/>
        </p:spPr>
        <p:txBody>
          <a:bodyPr wrap="none" rtlCol="0">
            <a:spAutoFit/>
          </a:bodyPr>
          <a:lstStyle/>
          <a:p>
            <a:pPr algn="ctr"/>
            <a:r>
              <a:rPr lang="en-US" altLang="zh-CN" dirty="0"/>
              <a:t>Synthesized</a:t>
            </a:r>
            <a:r>
              <a:rPr lang="zh-CN" altLang="en-US" dirty="0"/>
              <a:t> </a:t>
            </a:r>
            <a:r>
              <a:rPr lang="en-US" altLang="zh-CN" dirty="0"/>
              <a:t>Input</a:t>
            </a:r>
          </a:p>
          <a:p>
            <a:pPr algn="ctr"/>
            <a:r>
              <a:rPr lang="en-US" altLang="zh-CN" dirty="0"/>
              <a:t>Sample</a:t>
            </a:r>
          </a:p>
          <a:p>
            <a:pPr algn="ctr"/>
            <a:r>
              <a:rPr lang="en-US" altLang="zh-CN" dirty="0"/>
              <a:t>SD</a:t>
            </a:r>
            <a:r>
              <a:rPr lang="zh-CN" altLang="en-US" dirty="0"/>
              <a:t> </a:t>
            </a:r>
            <a:r>
              <a:rPr lang="en-US" altLang="zh-CN" dirty="0"/>
              <a:t>=</a:t>
            </a:r>
            <a:r>
              <a:rPr lang="zh-CN" altLang="en-US" dirty="0"/>
              <a:t> </a:t>
            </a:r>
            <a:r>
              <a:rPr lang="en-US" altLang="zh-CN" dirty="0"/>
              <a:t>0.01</a:t>
            </a:r>
          </a:p>
          <a:p>
            <a:pPr algn="ctr"/>
            <a:r>
              <a:rPr lang="en-US" altLang="zh-CN" dirty="0"/>
              <a:t>MEAN</a:t>
            </a:r>
            <a:r>
              <a:rPr lang="zh-CN" altLang="en-US" dirty="0"/>
              <a:t> </a:t>
            </a:r>
            <a:r>
              <a:rPr lang="en-US" altLang="zh-CN" dirty="0"/>
              <a:t>=</a:t>
            </a:r>
            <a:r>
              <a:rPr lang="zh-CN" altLang="en-US" dirty="0"/>
              <a:t> </a:t>
            </a:r>
            <a:r>
              <a:rPr lang="en-US" altLang="zh-CN" dirty="0"/>
              <a:t>0</a:t>
            </a:r>
            <a:endParaRPr lang="en-US" dirty="0"/>
          </a:p>
        </p:txBody>
      </p:sp>
      <p:sp>
        <p:nvSpPr>
          <p:cNvPr id="17" name="TextBox 16">
            <a:extLst>
              <a:ext uri="{FF2B5EF4-FFF2-40B4-BE49-F238E27FC236}">
                <a16:creationId xmlns:a16="http://schemas.microsoft.com/office/drawing/2014/main" id="{537D9B6D-DFA3-3A40-A80E-F466B57B5DD6}"/>
              </a:ext>
            </a:extLst>
          </p:cNvPr>
          <p:cNvSpPr txBox="1"/>
          <p:nvPr/>
        </p:nvSpPr>
        <p:spPr>
          <a:xfrm>
            <a:off x="7593312" y="4865915"/>
            <a:ext cx="1844864" cy="1200329"/>
          </a:xfrm>
          <a:prstGeom prst="rect">
            <a:avLst/>
          </a:prstGeom>
          <a:noFill/>
        </p:spPr>
        <p:txBody>
          <a:bodyPr wrap="none" rtlCol="0">
            <a:spAutoFit/>
          </a:bodyPr>
          <a:lstStyle/>
          <a:p>
            <a:pPr algn="ctr"/>
            <a:r>
              <a:rPr lang="en-US" altLang="zh-CN" dirty="0"/>
              <a:t>Synthesized</a:t>
            </a:r>
            <a:r>
              <a:rPr lang="zh-CN" altLang="en-US" dirty="0"/>
              <a:t> </a:t>
            </a:r>
            <a:r>
              <a:rPr lang="en-US" altLang="zh-CN" dirty="0"/>
              <a:t>Input</a:t>
            </a:r>
          </a:p>
          <a:p>
            <a:pPr algn="ctr"/>
            <a:r>
              <a:rPr lang="en-US" altLang="zh-CN" dirty="0"/>
              <a:t>Sample</a:t>
            </a:r>
          </a:p>
          <a:p>
            <a:pPr algn="ctr"/>
            <a:r>
              <a:rPr lang="en-US" altLang="zh-CN" dirty="0"/>
              <a:t>SD</a:t>
            </a:r>
            <a:r>
              <a:rPr lang="zh-CN" altLang="en-US" dirty="0"/>
              <a:t> </a:t>
            </a:r>
            <a:r>
              <a:rPr lang="en-US" altLang="zh-CN" dirty="0"/>
              <a:t>=</a:t>
            </a:r>
            <a:r>
              <a:rPr lang="zh-CN" altLang="en-US" dirty="0"/>
              <a:t> </a:t>
            </a:r>
            <a:r>
              <a:rPr lang="en-US" altLang="zh-CN" dirty="0"/>
              <a:t>0.05</a:t>
            </a:r>
          </a:p>
          <a:p>
            <a:pPr algn="ctr"/>
            <a:r>
              <a:rPr lang="en-US" altLang="zh-CN" dirty="0"/>
              <a:t>MEAN</a:t>
            </a:r>
            <a:r>
              <a:rPr lang="zh-CN" altLang="en-US" dirty="0"/>
              <a:t> </a:t>
            </a:r>
            <a:r>
              <a:rPr lang="en-US" altLang="zh-CN" dirty="0"/>
              <a:t>=</a:t>
            </a:r>
            <a:r>
              <a:rPr lang="zh-CN" altLang="en-US" dirty="0"/>
              <a:t> </a:t>
            </a:r>
            <a:r>
              <a:rPr lang="en-US" altLang="zh-CN" dirty="0"/>
              <a:t>0</a:t>
            </a:r>
            <a:endParaRPr lang="en-US" dirty="0"/>
          </a:p>
        </p:txBody>
      </p:sp>
      <p:pic>
        <p:nvPicPr>
          <p:cNvPr id="21" name="Content Placeholder 20">
            <a:extLst>
              <a:ext uri="{FF2B5EF4-FFF2-40B4-BE49-F238E27FC236}">
                <a16:creationId xmlns:a16="http://schemas.microsoft.com/office/drawing/2014/main" id="{A9788447-DB66-6D43-AF4E-0804537347DD}"/>
              </a:ext>
            </a:extLst>
          </p:cNvPr>
          <p:cNvPicPr>
            <a:picLocks noGrp="1" noChangeAspect="1"/>
          </p:cNvPicPr>
          <p:nvPr>
            <p:ph idx="1"/>
          </p:nvPr>
        </p:nvPicPr>
        <p:blipFill>
          <a:blip r:embed="rId6"/>
          <a:stretch>
            <a:fillRect/>
          </a:stretch>
        </p:blipFill>
        <p:spPr>
          <a:xfrm>
            <a:off x="440771" y="2352962"/>
            <a:ext cx="6966469" cy="3007447"/>
          </a:xfrm>
        </p:spPr>
      </p:pic>
    </p:spTree>
    <p:extLst>
      <p:ext uri="{BB962C8B-B14F-4D97-AF65-F5344CB8AC3E}">
        <p14:creationId xmlns:p14="http://schemas.microsoft.com/office/powerpoint/2010/main" val="122012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0173-6A43-8048-96C9-B64F16B54EC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a:t>
            </a:r>
            <a:r>
              <a:rPr lang="en-US" altLang="zh-CN" sz="2600" kern="1200">
                <a:solidFill>
                  <a:srgbClr val="FFFFFF"/>
                </a:solidFill>
                <a:latin typeface="+mj-lt"/>
                <a:ea typeface="+mj-ea"/>
                <a:cs typeface="+mj-cs"/>
              </a:rPr>
              <a:t> Building: Linear regression </a:t>
            </a: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043DCDC-7179-EC43-98FD-E5BE57A804DB}"/>
              </a:ext>
            </a:extLst>
          </p:cNvPr>
          <p:cNvPicPr>
            <a:picLocks noGrp="1" noChangeAspect="1"/>
          </p:cNvPicPr>
          <p:nvPr>
            <p:ph idx="1"/>
          </p:nvPr>
        </p:nvPicPr>
        <p:blipFill>
          <a:blip r:embed="rId3"/>
          <a:stretch>
            <a:fillRect/>
          </a:stretch>
        </p:blipFill>
        <p:spPr>
          <a:xfrm>
            <a:off x="4085227" y="961812"/>
            <a:ext cx="7094945" cy="4930987"/>
          </a:xfrm>
          <a:prstGeom prst="rect">
            <a:avLst/>
          </a:prstGeom>
        </p:spPr>
      </p:pic>
      <p:sp>
        <p:nvSpPr>
          <p:cNvPr id="6" name="TextBox 5">
            <a:extLst>
              <a:ext uri="{FF2B5EF4-FFF2-40B4-BE49-F238E27FC236}">
                <a16:creationId xmlns:a16="http://schemas.microsoft.com/office/drawing/2014/main" id="{9C2B4198-ACB4-CA4D-8D69-A23D3AB07A1A}"/>
              </a:ext>
            </a:extLst>
          </p:cNvPr>
          <p:cNvSpPr txBox="1"/>
          <p:nvPr/>
        </p:nvSpPr>
        <p:spPr>
          <a:xfrm>
            <a:off x="4506686" y="5892799"/>
            <a:ext cx="5941498" cy="369332"/>
          </a:xfrm>
          <a:prstGeom prst="rect">
            <a:avLst/>
          </a:prstGeom>
          <a:noFill/>
        </p:spPr>
        <p:txBody>
          <a:bodyPr wrap="none" rtlCol="0">
            <a:spAutoFit/>
          </a:bodyPr>
          <a:lstStyle/>
          <a:p>
            <a:r>
              <a:rPr lang="en-US" dirty="0"/>
              <a:t>Summary for all the models: </a:t>
            </a:r>
            <a:r>
              <a:rPr lang="en-US" i="1" dirty="0"/>
              <a:t>O is Overfitting, U is Underfitting</a:t>
            </a:r>
            <a:endParaRPr lang="en-US" dirty="0"/>
          </a:p>
        </p:txBody>
      </p:sp>
    </p:spTree>
    <p:extLst>
      <p:ext uri="{BB962C8B-B14F-4D97-AF65-F5344CB8AC3E}">
        <p14:creationId xmlns:p14="http://schemas.microsoft.com/office/powerpoint/2010/main" val="91782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24483737-1B92-DE4A-A80A-4CAE90F593AA}"/>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Linear</a:t>
            </a:r>
            <a:r>
              <a:rPr lang="zh-CN" altLang="en-US" sz="4000">
                <a:solidFill>
                  <a:srgbClr val="303030"/>
                </a:solidFill>
              </a:rPr>
              <a:t> </a:t>
            </a:r>
            <a:r>
              <a:rPr lang="en-US" altLang="zh-CN" sz="4000">
                <a:solidFill>
                  <a:srgbClr val="303030"/>
                </a:solidFill>
              </a:rPr>
              <a:t>Regression</a:t>
            </a:r>
            <a:endParaRPr lang="en-US" sz="4000">
              <a:solidFill>
                <a:srgbClr val="303030"/>
              </a:solidFill>
            </a:endParaRPr>
          </a:p>
        </p:txBody>
      </p:sp>
      <p:sp>
        <p:nvSpPr>
          <p:cNvPr id="3" name="Content Placeholder 2">
            <a:extLst>
              <a:ext uri="{FF2B5EF4-FFF2-40B4-BE49-F238E27FC236}">
                <a16:creationId xmlns:a16="http://schemas.microsoft.com/office/drawing/2014/main" id="{1D82D483-6347-DA4B-A075-399322213E8C}"/>
              </a:ext>
            </a:extLst>
          </p:cNvPr>
          <p:cNvSpPr>
            <a:spLocks noGrp="1"/>
          </p:cNvSpPr>
          <p:nvPr>
            <p:ph idx="1"/>
          </p:nvPr>
        </p:nvSpPr>
        <p:spPr>
          <a:xfrm>
            <a:off x="7346605" y="886742"/>
            <a:ext cx="4710801" cy="4020458"/>
          </a:xfrm>
        </p:spPr>
        <p:txBody>
          <a:bodyPr anchor="ctr">
            <a:noAutofit/>
          </a:bodyPr>
          <a:lstStyle/>
          <a:p>
            <a:r>
              <a:rPr lang="en-US" sz="2400" dirty="0"/>
              <a:t>One</a:t>
            </a:r>
            <a:r>
              <a:rPr lang="en-US" altLang="zh-CN" sz="2400" dirty="0"/>
              <a:t>-hot-encoding</a:t>
            </a:r>
            <a:r>
              <a:rPr lang="zh-CN" altLang="en-US" sz="2400" dirty="0"/>
              <a:t> </a:t>
            </a:r>
            <a:r>
              <a:rPr lang="en-US" altLang="zh-CN" sz="2400" dirty="0"/>
              <a:t>for</a:t>
            </a:r>
            <a:r>
              <a:rPr lang="zh-CN" altLang="en-US" sz="2400" dirty="0"/>
              <a:t> </a:t>
            </a:r>
            <a:r>
              <a:rPr lang="en-US" altLang="zh-CN" sz="2400" dirty="0"/>
              <a:t>categorical</a:t>
            </a:r>
            <a:r>
              <a:rPr lang="zh-CN" altLang="en-US" sz="2400" dirty="0"/>
              <a:t> </a:t>
            </a:r>
            <a:r>
              <a:rPr lang="en-US" altLang="zh-CN" sz="2400" dirty="0"/>
              <a:t>features</a:t>
            </a:r>
          </a:p>
          <a:p>
            <a:r>
              <a:rPr lang="en-US" altLang="zh-CN" sz="2400" dirty="0"/>
              <a:t>Split</a:t>
            </a:r>
            <a:r>
              <a:rPr lang="zh-CN" altLang="en-US" sz="2400" dirty="0"/>
              <a:t> </a:t>
            </a:r>
            <a:r>
              <a:rPr lang="en-US" altLang="zh-CN" sz="2400" dirty="0"/>
              <a:t>train</a:t>
            </a:r>
            <a:r>
              <a:rPr lang="zh-CN" altLang="en-US" sz="2400" dirty="0"/>
              <a:t> </a:t>
            </a:r>
            <a:r>
              <a:rPr lang="en-US" altLang="zh-CN" sz="2400" dirty="0"/>
              <a:t>and</a:t>
            </a:r>
            <a:r>
              <a:rPr lang="zh-CN" altLang="en-US" sz="2400" dirty="0"/>
              <a:t> </a:t>
            </a:r>
            <a:r>
              <a:rPr lang="en-US" altLang="zh-CN" sz="2400" dirty="0"/>
              <a:t>validation</a:t>
            </a:r>
            <a:r>
              <a:rPr lang="zh-CN" altLang="en-US" sz="2400" dirty="0"/>
              <a:t> </a:t>
            </a:r>
            <a:r>
              <a:rPr lang="en-US" altLang="zh-CN" sz="2400" dirty="0"/>
              <a:t>into</a:t>
            </a:r>
            <a:r>
              <a:rPr lang="zh-CN" altLang="en-US" sz="2400" dirty="0"/>
              <a:t> </a:t>
            </a:r>
            <a:r>
              <a:rPr lang="en-US" altLang="zh-CN" sz="2400" dirty="0"/>
              <a:t>0.7:0.3</a:t>
            </a:r>
          </a:p>
          <a:p>
            <a:r>
              <a:rPr lang="en-US" altLang="zh-CN" sz="2400" dirty="0"/>
              <a:t>Standardization</a:t>
            </a:r>
            <a:r>
              <a:rPr lang="zh-CN" altLang="en-US" sz="2400" dirty="0"/>
              <a:t> </a:t>
            </a:r>
            <a:r>
              <a:rPr lang="en-US" altLang="zh-CN" sz="2400" dirty="0"/>
              <a:t>into</a:t>
            </a:r>
            <a:r>
              <a:rPr lang="zh-CN" altLang="en-US" sz="2400" dirty="0"/>
              <a:t> </a:t>
            </a:r>
            <a:r>
              <a:rPr lang="en-US" altLang="zh-CN" sz="2400" dirty="0"/>
              <a:t>one</a:t>
            </a:r>
            <a:r>
              <a:rPr lang="zh-CN" altLang="en-US" sz="2400" dirty="0"/>
              <a:t> </a:t>
            </a:r>
            <a:r>
              <a:rPr lang="en-US" altLang="zh-CN" sz="2400" dirty="0"/>
              <a:t>scale</a:t>
            </a:r>
          </a:p>
          <a:p>
            <a:r>
              <a:rPr lang="en-US" sz="2400" dirty="0"/>
              <a:t>Build</a:t>
            </a:r>
            <a:r>
              <a:rPr lang="zh-CN" altLang="en-US" sz="2400" dirty="0"/>
              <a:t> </a:t>
            </a:r>
            <a:r>
              <a:rPr lang="en-US" altLang="zh-CN" sz="2400" dirty="0"/>
              <a:t>linear</a:t>
            </a:r>
            <a:r>
              <a:rPr lang="zh-CN" altLang="en-US" sz="2400" dirty="0"/>
              <a:t> </a:t>
            </a:r>
            <a:r>
              <a:rPr lang="en-US" altLang="zh-CN" sz="2400" dirty="0"/>
              <a:t>regression</a:t>
            </a:r>
            <a:r>
              <a:rPr lang="zh-CN" altLang="en-US" sz="2400" dirty="0"/>
              <a:t> </a:t>
            </a:r>
            <a:r>
              <a:rPr lang="en-US" altLang="zh-CN" sz="2400" dirty="0"/>
              <a:t>via</a:t>
            </a:r>
            <a:r>
              <a:rPr lang="zh-CN" altLang="en-US" sz="2400" dirty="0"/>
              <a:t> </a:t>
            </a:r>
            <a:r>
              <a:rPr lang="en-US" altLang="zh-CN" sz="2400" dirty="0" err="1"/>
              <a:t>Sklearn</a:t>
            </a:r>
            <a:endParaRPr lang="en-US" altLang="zh-CN" sz="2400" dirty="0"/>
          </a:p>
          <a:p>
            <a:r>
              <a:rPr lang="en-US" altLang="zh-CN" sz="2400" dirty="0"/>
              <a:t>Evaluate</a:t>
            </a:r>
            <a:r>
              <a:rPr lang="zh-CN" altLang="en-US" sz="2400" dirty="0"/>
              <a:t> </a:t>
            </a:r>
            <a:r>
              <a:rPr lang="en-US" altLang="zh-CN" sz="2400" dirty="0"/>
              <a:t>model</a:t>
            </a:r>
            <a:r>
              <a:rPr lang="zh-CN" altLang="en-US" sz="2400" dirty="0"/>
              <a:t> </a:t>
            </a:r>
            <a:r>
              <a:rPr lang="en-US" altLang="zh-CN" sz="2400" dirty="0"/>
              <a:t>performance:</a:t>
            </a:r>
          </a:p>
          <a:p>
            <a:pPr lvl="1"/>
            <a:r>
              <a:rPr lang="en-US" altLang="zh-CN" dirty="0"/>
              <a:t>Compute</a:t>
            </a:r>
            <a:r>
              <a:rPr lang="zh-CN" altLang="en-US" dirty="0"/>
              <a:t> </a:t>
            </a:r>
            <a:r>
              <a:rPr lang="en-US" altLang="zh-CN" dirty="0"/>
              <a:t>R^2</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pPr lvl="1"/>
            <a:r>
              <a:rPr lang="en-US" altLang="zh-CN" dirty="0"/>
              <a:t>R^2</a:t>
            </a:r>
            <a:r>
              <a:rPr lang="zh-CN" altLang="en-US" dirty="0"/>
              <a:t> </a:t>
            </a:r>
            <a:r>
              <a:rPr lang="en-US" altLang="zh-CN" dirty="0"/>
              <a:t>Adjusted</a:t>
            </a:r>
          </a:p>
          <a:p>
            <a:pPr lvl="1"/>
            <a:r>
              <a:rPr lang="en-US" altLang="zh-CN" dirty="0"/>
              <a:t>MSE</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r>
              <a:rPr lang="en-US" altLang="zh-CN" sz="2400" dirty="0"/>
              <a:t>Saved</a:t>
            </a:r>
            <a:r>
              <a:rPr lang="zh-CN" altLang="en-US" sz="2400" dirty="0"/>
              <a:t> </a:t>
            </a:r>
            <a:r>
              <a:rPr lang="en-US" altLang="zh-CN" sz="2400" dirty="0"/>
              <a:t>model</a:t>
            </a:r>
            <a:r>
              <a:rPr lang="zh-CN" altLang="en-US" sz="2400" dirty="0"/>
              <a:t> </a:t>
            </a:r>
            <a:r>
              <a:rPr lang="en-US" altLang="zh-CN" sz="2400" dirty="0"/>
              <a:t>into</a:t>
            </a:r>
            <a:r>
              <a:rPr lang="zh-CN" altLang="en-US" sz="2400" dirty="0"/>
              <a:t> </a:t>
            </a:r>
            <a:r>
              <a:rPr lang="en-US" altLang="zh-CN" sz="2400" dirty="0"/>
              <a:t>pickle</a:t>
            </a:r>
          </a:p>
          <a:p>
            <a:pPr marL="457200" lvl="1" indent="0">
              <a:buNone/>
            </a:pPr>
            <a:r>
              <a:rPr lang="en-US" dirty="0"/>
              <a:t>		</a:t>
            </a:r>
          </a:p>
        </p:txBody>
      </p:sp>
      <p:pic>
        <p:nvPicPr>
          <p:cNvPr id="6" name="Picture 5">
            <a:extLst>
              <a:ext uri="{FF2B5EF4-FFF2-40B4-BE49-F238E27FC236}">
                <a16:creationId xmlns:a16="http://schemas.microsoft.com/office/drawing/2014/main" id="{59A2E03A-EF9B-7E4A-81F4-E490EB00F51F}"/>
              </a:ext>
            </a:extLst>
          </p:cNvPr>
          <p:cNvPicPr>
            <a:picLocks noChangeAspect="1"/>
          </p:cNvPicPr>
          <p:nvPr/>
        </p:nvPicPr>
        <p:blipFill>
          <a:blip r:embed="rId3"/>
          <a:stretch>
            <a:fillRect/>
          </a:stretch>
        </p:blipFill>
        <p:spPr>
          <a:xfrm>
            <a:off x="950121" y="147726"/>
            <a:ext cx="5048909" cy="5175504"/>
          </a:xfrm>
          <a:prstGeom prst="rect">
            <a:avLst/>
          </a:prstGeom>
        </p:spPr>
      </p:pic>
    </p:spTree>
    <p:extLst>
      <p:ext uri="{BB962C8B-B14F-4D97-AF65-F5344CB8AC3E}">
        <p14:creationId xmlns:p14="http://schemas.microsoft.com/office/powerpoint/2010/main" val="121892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084BF5-79C1-AC4F-AA7B-52BC5F3622BE}"/>
              </a:ext>
            </a:extLst>
          </p:cNvPr>
          <p:cNvSpPr>
            <a:spLocks noGrp="1"/>
          </p:cNvSpPr>
          <p:nvPr>
            <p:ph type="title"/>
          </p:nvPr>
        </p:nvSpPr>
        <p:spPr>
          <a:xfrm>
            <a:off x="838200" y="365125"/>
            <a:ext cx="10515600" cy="1325563"/>
          </a:xfrm>
          <a:prstGeom prst="ellipse">
            <a:avLst/>
          </a:prstGeom>
        </p:spPr>
        <p:txBody>
          <a:bodyPr>
            <a:normAutofit/>
          </a:bodyPr>
          <a:lstStyle/>
          <a:p>
            <a:r>
              <a:rPr lang="en-US" altLang="zh-CN" sz="4100">
                <a:solidFill>
                  <a:srgbClr val="FFFFFF"/>
                </a:solidFill>
              </a:rPr>
              <a:t>Model</a:t>
            </a:r>
            <a:r>
              <a:rPr lang="zh-CN" altLang="en-US" sz="4100">
                <a:solidFill>
                  <a:srgbClr val="FFFFFF"/>
                </a:solidFill>
              </a:rPr>
              <a:t> </a:t>
            </a:r>
            <a:r>
              <a:rPr lang="en-US" altLang="zh-CN" sz="4100">
                <a:solidFill>
                  <a:srgbClr val="FFFFFF"/>
                </a:solidFill>
              </a:rPr>
              <a:t>Building:</a:t>
            </a:r>
            <a:r>
              <a:rPr lang="zh-CN" altLang="en-US" sz="4100">
                <a:solidFill>
                  <a:srgbClr val="FFFFFF"/>
                </a:solidFill>
              </a:rPr>
              <a:t> </a:t>
            </a:r>
            <a:r>
              <a:rPr lang="en-US" altLang="zh-CN" sz="4100">
                <a:solidFill>
                  <a:srgbClr val="FFFFFF"/>
                </a:solidFill>
              </a:rPr>
              <a:t>XgBoost</a:t>
            </a:r>
            <a:r>
              <a:rPr lang="zh-CN" altLang="en-US" sz="4100">
                <a:solidFill>
                  <a:srgbClr val="FFFFFF"/>
                </a:solidFill>
              </a:rPr>
              <a:t> </a:t>
            </a:r>
            <a:r>
              <a:rPr lang="en-US" altLang="zh-CN" sz="4100">
                <a:solidFill>
                  <a:srgbClr val="FFFFFF"/>
                </a:solidFill>
              </a:rPr>
              <a:t>by</a:t>
            </a:r>
            <a:r>
              <a:rPr lang="zh-CN" altLang="en-US" sz="4100">
                <a:solidFill>
                  <a:srgbClr val="FFFFFF"/>
                </a:solidFill>
              </a:rPr>
              <a:t> </a:t>
            </a:r>
            <a:r>
              <a:rPr lang="en-US" altLang="zh-CN" sz="4100">
                <a:solidFill>
                  <a:srgbClr val="FFFFFF"/>
                </a:solidFill>
              </a:rPr>
              <a:t>H2O</a:t>
            </a:r>
            <a:endParaRPr lang="en-US" sz="4100">
              <a:solidFill>
                <a:srgbClr val="FFFFFF"/>
              </a:solidFill>
            </a:endParaRPr>
          </a:p>
        </p:txBody>
      </p:sp>
      <p:sp>
        <p:nvSpPr>
          <p:cNvPr id="3" name="Content Placeholder 2">
            <a:extLst>
              <a:ext uri="{FF2B5EF4-FFF2-40B4-BE49-F238E27FC236}">
                <a16:creationId xmlns:a16="http://schemas.microsoft.com/office/drawing/2014/main" id="{494A04B6-ABDB-DA4F-A985-BF3D349BFA31}"/>
              </a:ext>
            </a:extLst>
          </p:cNvPr>
          <p:cNvSpPr>
            <a:spLocks noGrp="1"/>
          </p:cNvSpPr>
          <p:nvPr>
            <p:ph idx="1"/>
          </p:nvPr>
        </p:nvSpPr>
        <p:spPr>
          <a:xfrm>
            <a:off x="250370" y="2070236"/>
            <a:ext cx="5707565" cy="4155713"/>
          </a:xfrm>
        </p:spPr>
        <p:txBody>
          <a:bodyPr>
            <a:normAutofit/>
          </a:bodyPr>
          <a:lstStyle/>
          <a:p>
            <a:r>
              <a:rPr lang="en-US" sz="2000" dirty="0">
                <a:solidFill>
                  <a:srgbClr val="FFFFFF"/>
                </a:solidFill>
              </a:rPr>
              <a:t>The </a:t>
            </a:r>
            <a:r>
              <a:rPr lang="en-US" sz="2000" dirty="0" err="1">
                <a:solidFill>
                  <a:srgbClr val="FFFFFF"/>
                </a:solidFill>
              </a:rPr>
              <a:t>AutoML</a:t>
            </a:r>
            <a:r>
              <a:rPr lang="en-US" sz="2000" dirty="0">
                <a:solidFill>
                  <a:srgbClr val="FFFFFF"/>
                </a:solidFill>
              </a:rPr>
              <a:t> object includes a “leaderboard” of models that were trained in the process, including the 5-fold cross-validated model performance (by default). </a:t>
            </a:r>
          </a:p>
          <a:p>
            <a:r>
              <a:rPr lang="en-US" sz="2000" dirty="0">
                <a:solidFill>
                  <a:srgbClr val="FFFFFF"/>
                </a:solidFill>
              </a:rPr>
              <a:t>The models are ranked by a default metric based on the problem type (the second column of the leaderboard). In binary classification problems, that metric is AUC, and in multiclass classification problems, the metric is mean per-class error. In regression problems, the default sort metric is deviance. </a:t>
            </a:r>
          </a:p>
        </p:txBody>
      </p:sp>
      <p:pic>
        <p:nvPicPr>
          <p:cNvPr id="5" name="Picture 4">
            <a:extLst>
              <a:ext uri="{FF2B5EF4-FFF2-40B4-BE49-F238E27FC236}">
                <a16:creationId xmlns:a16="http://schemas.microsoft.com/office/drawing/2014/main" id="{B0F08C7F-5167-AF4C-8DE4-016B4CA41502}"/>
              </a:ext>
            </a:extLst>
          </p:cNvPr>
          <p:cNvPicPr>
            <a:picLocks noChangeAspect="1"/>
          </p:cNvPicPr>
          <p:nvPr/>
        </p:nvPicPr>
        <p:blipFill>
          <a:blip r:embed="rId3"/>
          <a:stretch>
            <a:fillRect/>
          </a:stretch>
        </p:blipFill>
        <p:spPr>
          <a:xfrm>
            <a:off x="6096000" y="4411041"/>
            <a:ext cx="6022044" cy="2122769"/>
          </a:xfrm>
          <a:prstGeom prst="rect">
            <a:avLst/>
          </a:prstGeom>
        </p:spPr>
      </p:pic>
      <p:pic>
        <p:nvPicPr>
          <p:cNvPr id="7" name="Picture 6">
            <a:extLst>
              <a:ext uri="{FF2B5EF4-FFF2-40B4-BE49-F238E27FC236}">
                <a16:creationId xmlns:a16="http://schemas.microsoft.com/office/drawing/2014/main" id="{66900C39-8BCE-1844-BFF0-5EE49B5408B2}"/>
              </a:ext>
            </a:extLst>
          </p:cNvPr>
          <p:cNvPicPr>
            <a:picLocks noChangeAspect="1"/>
          </p:cNvPicPr>
          <p:nvPr/>
        </p:nvPicPr>
        <p:blipFill>
          <a:blip r:embed="rId4"/>
          <a:stretch>
            <a:fillRect/>
          </a:stretch>
        </p:blipFill>
        <p:spPr>
          <a:xfrm>
            <a:off x="6096000" y="1707829"/>
            <a:ext cx="6022045" cy="1520565"/>
          </a:xfrm>
          <a:prstGeom prst="rect">
            <a:avLst/>
          </a:prstGeom>
        </p:spPr>
      </p:pic>
    </p:spTree>
    <p:extLst>
      <p:ext uri="{BB962C8B-B14F-4D97-AF65-F5344CB8AC3E}">
        <p14:creationId xmlns:p14="http://schemas.microsoft.com/office/powerpoint/2010/main" val="13978431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2D79-5B7E-7144-BF82-A1FCEB6220F4}"/>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t>Out</a:t>
            </a:r>
            <a:r>
              <a:rPr lang="en-US" altLang="zh-CN"/>
              <a:t>put on training and testing</a:t>
            </a:r>
            <a:endParaRPr lang="en-US"/>
          </a:p>
        </p:txBody>
      </p:sp>
      <p:pic>
        <p:nvPicPr>
          <p:cNvPr id="8" name="Content Placeholder 7">
            <a:extLst>
              <a:ext uri="{FF2B5EF4-FFF2-40B4-BE49-F238E27FC236}">
                <a16:creationId xmlns:a16="http://schemas.microsoft.com/office/drawing/2014/main" id="{99A6118F-F684-7E4B-A84E-586F662678C2}"/>
              </a:ext>
            </a:extLst>
          </p:cNvPr>
          <p:cNvPicPr>
            <a:picLocks noGrp="1" noChangeAspect="1"/>
          </p:cNvPicPr>
          <p:nvPr>
            <p:ph idx="1"/>
          </p:nvPr>
        </p:nvPicPr>
        <p:blipFill>
          <a:blip r:embed="rId3"/>
          <a:stretch>
            <a:fillRect/>
          </a:stretch>
        </p:blipFill>
        <p:spPr>
          <a:xfrm>
            <a:off x="1025039" y="2498572"/>
            <a:ext cx="4221392" cy="3980699"/>
          </a:xfrm>
        </p:spPr>
      </p:pic>
      <p:sp>
        <p:nvSpPr>
          <p:cNvPr id="64" name="Rectangle 6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Content Placeholder 4">
            <a:extLst>
              <a:ext uri="{FF2B5EF4-FFF2-40B4-BE49-F238E27FC236}">
                <a16:creationId xmlns:a16="http://schemas.microsoft.com/office/drawing/2014/main" id="{F0C9B32D-3245-BD43-A578-F3C8D2DFE043}"/>
              </a:ext>
            </a:extLst>
          </p:cNvPr>
          <p:cNvPicPr>
            <a:picLocks noChangeAspect="1"/>
          </p:cNvPicPr>
          <p:nvPr/>
        </p:nvPicPr>
        <p:blipFill>
          <a:blip r:embed="rId4"/>
          <a:stretch>
            <a:fillRect/>
          </a:stretch>
        </p:blipFill>
        <p:spPr>
          <a:xfrm>
            <a:off x="6445495" y="321734"/>
            <a:ext cx="2315142" cy="2739814"/>
          </a:xfrm>
          <a:prstGeom prst="rect">
            <a:avLst/>
          </a:prstGeom>
        </p:spPr>
      </p:pic>
      <p:sp>
        <p:nvSpPr>
          <p:cNvPr id="70" name="Rectangle 6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9915A7B-17D5-1243-87F6-C164FCCC07E0}"/>
              </a:ext>
            </a:extLst>
          </p:cNvPr>
          <p:cNvPicPr>
            <a:picLocks noChangeAspect="1"/>
          </p:cNvPicPr>
          <p:nvPr/>
        </p:nvPicPr>
        <p:blipFill>
          <a:blip r:embed="rId5"/>
          <a:stretch>
            <a:fillRect/>
          </a:stretch>
        </p:blipFill>
        <p:spPr>
          <a:xfrm>
            <a:off x="9502775" y="1121250"/>
            <a:ext cx="2364317" cy="1140782"/>
          </a:xfrm>
          <a:prstGeom prst="rect">
            <a:avLst/>
          </a:prstGeom>
        </p:spPr>
      </p:pic>
      <p:pic>
        <p:nvPicPr>
          <p:cNvPr id="7" name="Picture 6">
            <a:extLst>
              <a:ext uri="{FF2B5EF4-FFF2-40B4-BE49-F238E27FC236}">
                <a16:creationId xmlns:a16="http://schemas.microsoft.com/office/drawing/2014/main" id="{06095EC2-4C4C-0143-9FB9-8E57DEDCB3D7}"/>
              </a:ext>
            </a:extLst>
          </p:cNvPr>
          <p:cNvPicPr>
            <a:picLocks noChangeAspect="1"/>
          </p:cNvPicPr>
          <p:nvPr/>
        </p:nvPicPr>
        <p:blipFill>
          <a:blip r:embed="rId6"/>
          <a:stretch>
            <a:fillRect/>
          </a:stretch>
        </p:blipFill>
        <p:spPr>
          <a:xfrm>
            <a:off x="6420908" y="4164165"/>
            <a:ext cx="5446184" cy="1824471"/>
          </a:xfrm>
          <a:prstGeom prst="rect">
            <a:avLst/>
          </a:prstGeom>
        </p:spPr>
      </p:pic>
    </p:spTree>
    <p:extLst>
      <p:ext uri="{BB962C8B-B14F-4D97-AF65-F5344CB8AC3E}">
        <p14:creationId xmlns:p14="http://schemas.microsoft.com/office/powerpoint/2010/main" val="34893377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2C5E2-6233-0D4F-8A3F-4690157B88AB}"/>
              </a:ext>
            </a:extLst>
          </p:cNvPr>
          <p:cNvSpPr>
            <a:spLocks noGrp="1"/>
          </p:cNvSpPr>
          <p:nvPr>
            <p:ph type="title"/>
          </p:nvPr>
        </p:nvSpPr>
        <p:spPr>
          <a:xfrm>
            <a:off x="804671" y="2600324"/>
            <a:ext cx="6405753" cy="3277961"/>
          </a:xfrm>
        </p:spPr>
        <p:txBody>
          <a:bodyPr vert="horz" lIns="91440" tIns="45720" rIns="91440" bIns="45720" rtlCol="0" anchor="t">
            <a:normAutofit/>
          </a:bodyPr>
          <a:lstStyle/>
          <a:p>
            <a:pPr algn="ctr"/>
            <a:r>
              <a:rPr lang="en-US" altLang="zh-CN" sz="5400" kern="1200" dirty="0">
                <a:solidFill>
                  <a:schemeClr val="tx1"/>
                </a:solidFill>
                <a:latin typeface="+mj-lt"/>
                <a:ea typeface="+mj-ea"/>
                <a:cs typeface="+mj-cs"/>
              </a:rPr>
              <a:t>Quick Demo</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and</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Code Walkthrough </a:t>
            </a:r>
            <a:endParaRPr lang="en-US" sz="5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8221859A-9BF8-1A43-BF43-511C63A1E449}"/>
              </a:ext>
            </a:extLst>
          </p:cNvPr>
          <p:cNvSpPr txBox="1"/>
          <p:nvPr/>
        </p:nvSpPr>
        <p:spPr>
          <a:xfrm>
            <a:off x="227046" y="5334505"/>
            <a:ext cx="9836117" cy="1015663"/>
          </a:xfrm>
          <a:prstGeom prst="rect">
            <a:avLst/>
          </a:prstGeom>
          <a:noFill/>
        </p:spPr>
        <p:txBody>
          <a:bodyPr wrap="square" rtlCol="0">
            <a:spAutoFit/>
          </a:bodyPr>
          <a:lstStyle/>
          <a:p>
            <a:r>
              <a:rPr lang="en-US" sz="3000" dirty="0">
                <a:hlinkClick r:id="rId3"/>
              </a:rPr>
              <a:t>https://github.com/XC-Li/LMI-Data-Synthesis-Competition</a:t>
            </a:r>
            <a:endParaRPr lang="en-US" sz="3000" dirty="0"/>
          </a:p>
          <a:p>
            <a:endParaRPr lang="en-US" sz="3000" dirty="0"/>
          </a:p>
        </p:txBody>
      </p:sp>
    </p:spTree>
    <p:extLst>
      <p:ext uri="{BB962C8B-B14F-4D97-AF65-F5344CB8AC3E}">
        <p14:creationId xmlns:p14="http://schemas.microsoft.com/office/powerpoint/2010/main" val="7000933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B6B54-9251-BE40-B79A-01BF6131D718}"/>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altLang="zh-CN" sz="5800" kern="1200" dirty="0">
                <a:solidFill>
                  <a:schemeClr val="tx1"/>
                </a:solidFill>
                <a:latin typeface="+mj-lt"/>
                <a:ea typeface="+mj-ea"/>
                <a:cs typeface="+mj-cs"/>
              </a:rPr>
              <a:t>Thank</a:t>
            </a:r>
            <a:r>
              <a:rPr lang="zh-CN" altLang="en-US" sz="5800" kern="1200" dirty="0">
                <a:solidFill>
                  <a:schemeClr val="tx1"/>
                </a:solidFill>
                <a:latin typeface="+mj-lt"/>
                <a:ea typeface="+mj-ea"/>
                <a:cs typeface="+mj-cs"/>
              </a:rPr>
              <a:t> </a:t>
            </a:r>
            <a:r>
              <a:rPr lang="en-US" altLang="zh-CN" sz="5800" kern="1200" dirty="0">
                <a:solidFill>
                  <a:schemeClr val="tx1"/>
                </a:solidFill>
                <a:latin typeface="+mj-lt"/>
                <a:ea typeface="+mj-ea"/>
                <a:cs typeface="+mj-cs"/>
              </a:rPr>
              <a:t>you</a:t>
            </a:r>
            <a:endParaRPr lang="en-US" sz="5800" kern="1200" dirty="0">
              <a:solidFill>
                <a:schemeClr val="tx1"/>
              </a:solidFill>
              <a:latin typeface="+mj-lt"/>
              <a:ea typeface="+mj-ea"/>
              <a:cs typeface="+mj-cs"/>
            </a:endParaRPr>
          </a:p>
        </p:txBody>
      </p:sp>
      <p:cxnSp>
        <p:nvCxnSpPr>
          <p:cNvPr id="40" name="Straight Connector 3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6804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52C58-51B8-B64B-A70B-BEF183C00069}"/>
              </a:ext>
            </a:extLst>
          </p:cNvPr>
          <p:cNvSpPr>
            <a:spLocks noGrp="1"/>
          </p:cNvSpPr>
          <p:nvPr>
            <p:ph type="title"/>
          </p:nvPr>
        </p:nvSpPr>
        <p:spPr>
          <a:xfrm>
            <a:off x="664029" y="963877"/>
            <a:ext cx="3494362" cy="4930246"/>
          </a:xfrm>
        </p:spPr>
        <p:txBody>
          <a:bodyPr>
            <a:normAutofit/>
          </a:bodyPr>
          <a:lstStyle/>
          <a:p>
            <a:pPr algn="r"/>
            <a:r>
              <a:rPr lang="en-US" sz="5000" b="1" dirty="0">
                <a:solidFill>
                  <a:schemeClr val="accent1"/>
                </a:solidFill>
              </a:rPr>
              <a:t>Outline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AC162F1-7106-904B-B83C-823B30740FDA}"/>
              </a:ext>
            </a:extLst>
          </p:cNvPr>
          <p:cNvSpPr>
            <a:spLocks noGrp="1"/>
          </p:cNvSpPr>
          <p:nvPr>
            <p:ph idx="1"/>
          </p:nvPr>
        </p:nvSpPr>
        <p:spPr>
          <a:xfrm>
            <a:off x="4976031" y="767937"/>
            <a:ext cx="6894403" cy="5393380"/>
          </a:xfrm>
        </p:spPr>
        <p:txBody>
          <a:bodyPr anchor="ctr">
            <a:normAutofit/>
          </a:bodyPr>
          <a:lstStyle/>
          <a:p>
            <a:endParaRPr lang="en-US" sz="3500" dirty="0"/>
          </a:p>
          <a:p>
            <a:r>
              <a:rPr lang="en-US" sz="3500" dirty="0"/>
              <a:t>Exploratory</a:t>
            </a:r>
            <a:r>
              <a:rPr lang="zh-CN" altLang="en-US" sz="3500" dirty="0"/>
              <a:t> </a:t>
            </a:r>
            <a:r>
              <a:rPr lang="en-US" altLang="zh-CN" sz="3500" dirty="0"/>
              <a:t>Data</a:t>
            </a:r>
            <a:r>
              <a:rPr lang="zh-CN" altLang="en-US" sz="3500" dirty="0"/>
              <a:t> </a:t>
            </a:r>
            <a:r>
              <a:rPr lang="en-US" altLang="zh-CN" sz="3500" dirty="0"/>
              <a:t>Analysis</a:t>
            </a:r>
            <a:r>
              <a:rPr lang="zh-CN" altLang="en-US" sz="3500" dirty="0"/>
              <a:t> </a:t>
            </a:r>
            <a:r>
              <a:rPr lang="en-US" altLang="zh-CN" sz="3500" dirty="0"/>
              <a:t>(EDA)</a:t>
            </a:r>
            <a:endParaRPr lang="en-US" sz="3500" dirty="0"/>
          </a:p>
          <a:p>
            <a:r>
              <a:rPr lang="en-US" sz="3500" dirty="0"/>
              <a:t>Data Preprocessing</a:t>
            </a:r>
          </a:p>
          <a:p>
            <a:r>
              <a:rPr lang="en-US" altLang="zh-CN" sz="3500" dirty="0"/>
              <a:t>Autoencoder</a:t>
            </a:r>
            <a:r>
              <a:rPr lang="zh-CN" altLang="en-US" sz="3500" dirty="0"/>
              <a:t> </a:t>
            </a:r>
            <a:r>
              <a:rPr lang="en-US" altLang="zh-CN" sz="3500" dirty="0"/>
              <a:t>Data</a:t>
            </a:r>
            <a:r>
              <a:rPr lang="zh-CN" altLang="en-US" sz="3500" dirty="0"/>
              <a:t> </a:t>
            </a:r>
            <a:r>
              <a:rPr lang="en-US" altLang="zh-CN" sz="3500" dirty="0"/>
              <a:t>Synthesis</a:t>
            </a:r>
          </a:p>
          <a:p>
            <a:r>
              <a:rPr lang="en-US" altLang="zh-CN" sz="3500" dirty="0"/>
              <a:t>Model</a:t>
            </a:r>
            <a:r>
              <a:rPr lang="zh-CN" altLang="en-US" sz="3500" dirty="0"/>
              <a:t> </a:t>
            </a:r>
            <a:r>
              <a:rPr lang="en-US" altLang="zh-CN" sz="3500" dirty="0"/>
              <a:t>building</a:t>
            </a:r>
            <a:r>
              <a:rPr lang="zh-CN" altLang="en-US" sz="3500" dirty="0"/>
              <a:t> </a:t>
            </a:r>
            <a:endParaRPr lang="en-US" altLang="zh-CN" sz="3500" dirty="0"/>
          </a:p>
          <a:p>
            <a:pPr lvl="1"/>
            <a:r>
              <a:rPr lang="en-US" altLang="zh-CN" sz="3100" dirty="0"/>
              <a:t>Linear</a:t>
            </a:r>
            <a:r>
              <a:rPr lang="zh-CN" altLang="en-US" sz="3100" dirty="0"/>
              <a:t> </a:t>
            </a:r>
            <a:r>
              <a:rPr lang="en-US" altLang="zh-CN" sz="3100" dirty="0"/>
              <a:t>Regression</a:t>
            </a:r>
          </a:p>
          <a:p>
            <a:pPr lvl="1"/>
            <a:r>
              <a:rPr lang="en-US" altLang="zh-CN" sz="3100" dirty="0" err="1"/>
              <a:t>XGBoost</a:t>
            </a:r>
            <a:endParaRPr lang="en-US" altLang="zh-CN" sz="3100" dirty="0"/>
          </a:p>
        </p:txBody>
      </p:sp>
    </p:spTree>
    <p:extLst>
      <p:ext uri="{BB962C8B-B14F-4D97-AF65-F5344CB8AC3E}">
        <p14:creationId xmlns:p14="http://schemas.microsoft.com/office/powerpoint/2010/main" val="341417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DCE68-11FF-9847-B42E-146875D83B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Exploratory Data Analysis</a:t>
            </a:r>
            <a:endParaRPr lang="en-US" sz="5400">
              <a:solidFill>
                <a:srgbClr val="FFFFFF"/>
              </a:solidFill>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CBDFDB-7C12-FB45-AFEB-DA7D16E4F4CC}"/>
              </a:ext>
            </a:extLst>
          </p:cNvPr>
          <p:cNvPicPr>
            <a:picLocks noChangeAspect="1"/>
          </p:cNvPicPr>
          <p:nvPr/>
        </p:nvPicPr>
        <p:blipFill>
          <a:blip r:embed="rId3"/>
          <a:stretch>
            <a:fillRect/>
          </a:stretch>
        </p:blipFill>
        <p:spPr>
          <a:xfrm>
            <a:off x="6646956" y="2426817"/>
            <a:ext cx="4773299"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3E00C82-1D3E-624D-9D23-0F3BE7FC34C0}"/>
              </a:ext>
            </a:extLst>
          </p:cNvPr>
          <p:cNvPicPr>
            <a:picLocks noGrp="1" noChangeAspect="1"/>
          </p:cNvPicPr>
          <p:nvPr>
            <p:ph idx="1"/>
          </p:nvPr>
        </p:nvPicPr>
        <p:blipFill>
          <a:blip r:embed="rId4"/>
          <a:stretch>
            <a:fillRect/>
          </a:stretch>
        </p:blipFill>
        <p:spPr>
          <a:xfrm>
            <a:off x="1090689" y="2426817"/>
            <a:ext cx="3937672" cy="3997637"/>
          </a:xfrm>
          <a:prstGeom prst="rect">
            <a:avLst/>
          </a:prstGeom>
        </p:spPr>
      </p:pic>
    </p:spTree>
    <p:extLst>
      <p:ext uri="{BB962C8B-B14F-4D97-AF65-F5344CB8AC3E}">
        <p14:creationId xmlns:p14="http://schemas.microsoft.com/office/powerpoint/2010/main" val="315965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E01734-C6F2-934A-820A-3950A076532F}"/>
              </a:ext>
            </a:extLst>
          </p:cNvPr>
          <p:cNvPicPr>
            <a:picLocks noGrp="1" noChangeAspect="1"/>
          </p:cNvPicPr>
          <p:nvPr>
            <p:ph idx="1"/>
          </p:nvPr>
        </p:nvPicPr>
        <p:blipFill>
          <a:blip r:embed="rId3"/>
          <a:stretch>
            <a:fillRect/>
          </a:stretch>
        </p:blipFill>
        <p:spPr>
          <a:xfrm>
            <a:off x="210243" y="692716"/>
            <a:ext cx="5885757" cy="4351338"/>
          </a:xfrm>
          <a:prstGeom prst="rect">
            <a:avLst/>
          </a:prstGeom>
        </p:spPr>
      </p:pic>
      <p:pic>
        <p:nvPicPr>
          <p:cNvPr id="7" name="Picture 6">
            <a:extLst>
              <a:ext uri="{FF2B5EF4-FFF2-40B4-BE49-F238E27FC236}">
                <a16:creationId xmlns:a16="http://schemas.microsoft.com/office/drawing/2014/main" id="{816CFA68-C932-D74C-9A03-6EB25F51A70F}"/>
              </a:ext>
            </a:extLst>
          </p:cNvPr>
          <p:cNvPicPr>
            <a:picLocks noChangeAspect="1"/>
          </p:cNvPicPr>
          <p:nvPr/>
        </p:nvPicPr>
        <p:blipFill>
          <a:blip r:embed="rId4"/>
          <a:stretch>
            <a:fillRect/>
          </a:stretch>
        </p:blipFill>
        <p:spPr>
          <a:xfrm>
            <a:off x="6723957" y="692716"/>
            <a:ext cx="4629843" cy="4369530"/>
          </a:xfrm>
          <a:prstGeom prst="rect">
            <a:avLst/>
          </a:prstGeom>
        </p:spPr>
      </p:pic>
      <p:sp>
        <p:nvSpPr>
          <p:cNvPr id="9" name="TextBox 8">
            <a:extLst>
              <a:ext uri="{FF2B5EF4-FFF2-40B4-BE49-F238E27FC236}">
                <a16:creationId xmlns:a16="http://schemas.microsoft.com/office/drawing/2014/main" id="{9820050E-E227-EB41-978B-6C100AFF7960}"/>
              </a:ext>
            </a:extLst>
          </p:cNvPr>
          <p:cNvSpPr txBox="1"/>
          <p:nvPr/>
        </p:nvSpPr>
        <p:spPr>
          <a:xfrm>
            <a:off x="999744" y="5279136"/>
            <a:ext cx="3660810" cy="369332"/>
          </a:xfrm>
          <a:prstGeom prst="rect">
            <a:avLst/>
          </a:prstGeom>
          <a:noFill/>
        </p:spPr>
        <p:txBody>
          <a:bodyPr wrap="none" rtlCol="0">
            <a:spAutoFit/>
          </a:bodyPr>
          <a:lstStyle/>
          <a:p>
            <a:r>
              <a:rPr lang="en-US" altLang="zh-CN" dirty="0"/>
              <a:t>Missing</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feature/column</a:t>
            </a:r>
            <a:endParaRPr lang="en-US" dirty="0"/>
          </a:p>
        </p:txBody>
      </p:sp>
      <p:sp>
        <p:nvSpPr>
          <p:cNvPr id="10" name="TextBox 9">
            <a:extLst>
              <a:ext uri="{FF2B5EF4-FFF2-40B4-BE49-F238E27FC236}">
                <a16:creationId xmlns:a16="http://schemas.microsoft.com/office/drawing/2014/main" id="{63A748D8-A6D6-924D-95A5-8BACCB3CA934}"/>
              </a:ext>
            </a:extLst>
          </p:cNvPr>
          <p:cNvSpPr txBox="1"/>
          <p:nvPr/>
        </p:nvSpPr>
        <p:spPr>
          <a:xfrm>
            <a:off x="7278624" y="5279136"/>
            <a:ext cx="2911631" cy="369332"/>
          </a:xfrm>
          <a:prstGeom prst="rect">
            <a:avLst/>
          </a:prstGeom>
          <a:noFill/>
        </p:spPr>
        <p:txBody>
          <a:bodyPr wrap="none" rtlCol="0">
            <a:spAutoFit/>
          </a:bodyPr>
          <a:lstStyle/>
          <a:p>
            <a:r>
              <a:rPr lang="en-US" altLang="zh-CN" dirty="0"/>
              <a:t>#</a:t>
            </a:r>
            <a:r>
              <a:rPr lang="zh-CN" altLang="en-US" dirty="0"/>
              <a:t> </a:t>
            </a:r>
            <a:r>
              <a:rPr lang="en-US" altLang="zh-CN" dirty="0"/>
              <a:t>of</a:t>
            </a:r>
            <a:r>
              <a:rPr lang="zh-CN" altLang="en-US" dirty="0"/>
              <a:t> </a:t>
            </a:r>
            <a:r>
              <a:rPr lang="en-US" altLang="zh-CN" dirty="0"/>
              <a:t>Unique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a:t>
            </a:r>
            <a:endParaRPr lang="en-US" dirty="0"/>
          </a:p>
        </p:txBody>
      </p:sp>
    </p:spTree>
    <p:extLst>
      <p:ext uri="{BB962C8B-B14F-4D97-AF65-F5344CB8AC3E}">
        <p14:creationId xmlns:p14="http://schemas.microsoft.com/office/powerpoint/2010/main" val="186385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408-1B8E-C249-8F49-63D82A00B768}"/>
              </a:ext>
            </a:extLst>
          </p:cNvPr>
          <p:cNvSpPr>
            <a:spLocks noGrp="1"/>
          </p:cNvSpPr>
          <p:nvPr>
            <p:ph type="title"/>
          </p:nvPr>
        </p:nvSpPr>
        <p:spPr>
          <a:xfrm>
            <a:off x="870204" y="606564"/>
            <a:ext cx="10451592" cy="1325563"/>
          </a:xfrm>
        </p:spPr>
        <p:txBody>
          <a:bodyPr anchor="ctr">
            <a:normAutofit/>
          </a:bodyPr>
          <a:lstStyle/>
          <a:p>
            <a:r>
              <a:rPr lang="en-US" dirty="0"/>
              <a:t>Data Preprocessing</a:t>
            </a:r>
          </a:p>
        </p:txBody>
      </p:sp>
      <p:sp>
        <p:nvSpPr>
          <p:cNvPr id="15" name="Rectangle 14">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4EC5C0CD-5735-4B91-9E59-718A2FF725D5}"/>
              </a:ext>
            </a:extLst>
          </p:cNvPr>
          <p:cNvGraphicFramePr>
            <a:graphicFrameLocks noGrp="1"/>
          </p:cNvGraphicFramePr>
          <p:nvPr>
            <p:ph idx="1"/>
            <p:extLst>
              <p:ext uri="{D42A27DB-BD31-4B8C-83A1-F6EECF244321}">
                <p14:modId xmlns:p14="http://schemas.microsoft.com/office/powerpoint/2010/main" val="2151155119"/>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81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ECB6-C7A5-E744-B445-D1E18EBF7870}"/>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ltLang="zh-CN" dirty="0"/>
              <a:t>Scatterplots of numerical features after imputation</a:t>
            </a:r>
            <a:endParaRPr lang="en-US" dirty="0"/>
          </a:p>
        </p:txBody>
      </p:sp>
      <p:pic>
        <p:nvPicPr>
          <p:cNvPr id="8" name="Content Placeholder 4">
            <a:extLst>
              <a:ext uri="{FF2B5EF4-FFF2-40B4-BE49-F238E27FC236}">
                <a16:creationId xmlns:a16="http://schemas.microsoft.com/office/drawing/2014/main" id="{BC0694E6-D7F9-1348-AD41-FDA1E0AC9A3B}"/>
              </a:ext>
            </a:extLst>
          </p:cNvPr>
          <p:cNvPicPr>
            <a:picLocks noChangeAspect="1"/>
          </p:cNvPicPr>
          <p:nvPr/>
        </p:nvPicPr>
        <p:blipFill rotWithShape="1">
          <a:blip r:embed="rId3"/>
          <a:srcRect l="1385" r="3815" b="-1"/>
          <a:stretch/>
        </p:blipFill>
        <p:spPr>
          <a:xfrm>
            <a:off x="4654297" y="10"/>
            <a:ext cx="7537704" cy="6857990"/>
          </a:xfrm>
          <a:prstGeom prst="rect">
            <a:avLst/>
          </a:prstGeom>
        </p:spPr>
      </p:pic>
    </p:spTree>
    <p:extLst>
      <p:ext uri="{BB962C8B-B14F-4D97-AF65-F5344CB8AC3E}">
        <p14:creationId xmlns:p14="http://schemas.microsoft.com/office/powerpoint/2010/main" val="342037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0904FD-E3E5-C049-A38D-EC29AAA5D2D0}"/>
              </a:ext>
            </a:extLst>
          </p:cNvPr>
          <p:cNvSpPr>
            <a:spLocks noGrp="1"/>
          </p:cNvSpPr>
          <p:nvPr>
            <p:ph type="title"/>
          </p:nvPr>
        </p:nvSpPr>
        <p:spPr>
          <a:xfrm>
            <a:off x="966952" y="1204108"/>
            <a:ext cx="3092980" cy="1781175"/>
          </a:xfrm>
        </p:spPr>
        <p:txBody>
          <a:bodyPr>
            <a:normAutofit/>
          </a:bodyPr>
          <a:lstStyle/>
          <a:p>
            <a:r>
              <a:rPr lang="en-US" sz="3200" dirty="0">
                <a:solidFill>
                  <a:schemeClr val="bg1"/>
                </a:solidFill>
              </a:rPr>
              <a:t>Data synthesis: </a:t>
            </a:r>
            <a:r>
              <a:rPr lang="en-US" sz="4000" b="1" dirty="0">
                <a:solidFill>
                  <a:schemeClr val="bg1"/>
                </a:solidFill>
              </a:rPr>
              <a:t>Autoencoder</a:t>
            </a:r>
            <a:r>
              <a:rPr lang="en-US" sz="3200" dirty="0">
                <a:solidFill>
                  <a:schemeClr val="bg1"/>
                </a:solidFill>
              </a:rPr>
              <a:t>!</a:t>
            </a:r>
            <a:endParaRPr lang="en-US" sz="3200" dirty="0">
              <a:solidFill>
                <a:srgbClr val="FFFFFF"/>
              </a:solidFill>
            </a:endParaRPr>
          </a:p>
        </p:txBody>
      </p:sp>
      <p:sp>
        <p:nvSpPr>
          <p:cNvPr id="8" name="TextBox 7">
            <a:extLst>
              <a:ext uri="{FF2B5EF4-FFF2-40B4-BE49-F238E27FC236}">
                <a16:creationId xmlns:a16="http://schemas.microsoft.com/office/drawing/2014/main" id="{C90D11E1-712A-0E41-9C14-4D93CACA1557}"/>
              </a:ext>
            </a:extLst>
          </p:cNvPr>
          <p:cNvSpPr txBox="1"/>
          <p:nvPr/>
        </p:nvSpPr>
        <p:spPr>
          <a:xfrm>
            <a:off x="5445116" y="318291"/>
            <a:ext cx="5238485"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Encoder: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4" name="Picture 13">
            <a:extLst>
              <a:ext uri="{FF2B5EF4-FFF2-40B4-BE49-F238E27FC236}">
                <a16:creationId xmlns:a16="http://schemas.microsoft.com/office/drawing/2014/main" id="{4E5B28A5-B734-AB4C-8251-F7F9A24DD433}"/>
              </a:ext>
            </a:extLst>
          </p:cNvPr>
          <p:cNvPicPr>
            <a:picLocks noChangeAspect="1"/>
          </p:cNvPicPr>
          <p:nvPr/>
        </p:nvPicPr>
        <p:blipFill>
          <a:blip r:embed="rId3"/>
          <a:stretch>
            <a:fillRect/>
          </a:stretch>
        </p:blipFill>
        <p:spPr>
          <a:xfrm>
            <a:off x="5445116" y="952500"/>
            <a:ext cx="4757254" cy="2200314"/>
          </a:xfrm>
          <a:prstGeom prst="rect">
            <a:avLst/>
          </a:prstGeom>
        </p:spPr>
      </p:pic>
      <p:sp>
        <p:nvSpPr>
          <p:cNvPr id="15" name="TextBox 14">
            <a:extLst>
              <a:ext uri="{FF2B5EF4-FFF2-40B4-BE49-F238E27FC236}">
                <a16:creationId xmlns:a16="http://schemas.microsoft.com/office/drawing/2014/main" id="{59441778-F3B8-CA47-8CEB-9CF7C778D2A8}"/>
              </a:ext>
            </a:extLst>
          </p:cNvPr>
          <p:cNvSpPr txBox="1"/>
          <p:nvPr/>
        </p:nvSpPr>
        <p:spPr>
          <a:xfrm>
            <a:off x="5445116" y="3544098"/>
            <a:ext cx="5198411"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Decoder: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7" name="Picture 16">
            <a:extLst>
              <a:ext uri="{FF2B5EF4-FFF2-40B4-BE49-F238E27FC236}">
                <a16:creationId xmlns:a16="http://schemas.microsoft.com/office/drawing/2014/main" id="{654D667E-A36D-BF45-9D23-DE6B302DCCED}"/>
              </a:ext>
            </a:extLst>
          </p:cNvPr>
          <p:cNvPicPr>
            <a:picLocks noChangeAspect="1"/>
          </p:cNvPicPr>
          <p:nvPr/>
        </p:nvPicPr>
        <p:blipFill>
          <a:blip r:embed="rId4"/>
          <a:stretch>
            <a:fillRect/>
          </a:stretch>
        </p:blipFill>
        <p:spPr>
          <a:xfrm>
            <a:off x="5445116" y="4058224"/>
            <a:ext cx="4757254" cy="2402447"/>
          </a:xfrm>
          <a:prstGeom prst="rect">
            <a:avLst/>
          </a:prstGeom>
        </p:spPr>
      </p:pic>
      <p:pic>
        <p:nvPicPr>
          <p:cNvPr id="7" name="Content Placeholder 6">
            <a:extLst>
              <a:ext uri="{FF2B5EF4-FFF2-40B4-BE49-F238E27FC236}">
                <a16:creationId xmlns:a16="http://schemas.microsoft.com/office/drawing/2014/main" id="{8DB6B933-6F12-8144-A004-F2FA863B06A9}"/>
              </a:ext>
            </a:extLst>
          </p:cNvPr>
          <p:cNvPicPr>
            <a:picLocks noGrp="1" noChangeAspect="1"/>
          </p:cNvPicPr>
          <p:nvPr>
            <p:ph idx="1"/>
          </p:nvPr>
        </p:nvPicPr>
        <p:blipFill>
          <a:blip r:embed="rId5"/>
          <a:stretch>
            <a:fillRect/>
          </a:stretch>
        </p:blipFill>
        <p:spPr>
          <a:xfrm>
            <a:off x="217702" y="3236891"/>
            <a:ext cx="4757254" cy="3521499"/>
          </a:xfrm>
        </p:spPr>
      </p:pic>
    </p:spTree>
    <p:extLst>
      <p:ext uri="{BB962C8B-B14F-4D97-AF65-F5344CB8AC3E}">
        <p14:creationId xmlns:p14="http://schemas.microsoft.com/office/powerpoint/2010/main" val="289866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BD66B-105C-B940-A4FD-E5121D1BEFC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4000" dirty="0">
                <a:solidFill>
                  <a:schemeClr val="bg1"/>
                </a:solidFill>
              </a:rPr>
              <a:t>Training</a:t>
            </a:r>
            <a:r>
              <a:rPr lang="zh-CN" altLang="en-US" sz="4000" dirty="0">
                <a:solidFill>
                  <a:schemeClr val="bg1"/>
                </a:solidFill>
              </a:rPr>
              <a:t> </a:t>
            </a:r>
            <a:r>
              <a:rPr lang="en-US" altLang="zh-CN" sz="4000" dirty="0">
                <a:solidFill>
                  <a:schemeClr val="bg1"/>
                </a:solidFill>
              </a:rPr>
              <a:t>Autoencoder</a:t>
            </a:r>
            <a:endParaRPr lang="en-US" sz="4000" dirty="0">
              <a:solidFill>
                <a:schemeClr val="bg1"/>
              </a:solidFill>
            </a:endParaRPr>
          </a:p>
        </p:txBody>
      </p:sp>
      <p:pic>
        <p:nvPicPr>
          <p:cNvPr id="7" name="Content Placeholder 6">
            <a:extLst>
              <a:ext uri="{FF2B5EF4-FFF2-40B4-BE49-F238E27FC236}">
                <a16:creationId xmlns:a16="http://schemas.microsoft.com/office/drawing/2014/main" id="{CDB6A305-FC0F-9440-A01E-0B2A1C4E29A0}"/>
              </a:ext>
            </a:extLst>
          </p:cNvPr>
          <p:cNvPicPr>
            <a:picLocks noGrp="1" noChangeAspect="1"/>
          </p:cNvPicPr>
          <p:nvPr>
            <p:ph idx="1"/>
          </p:nvPr>
        </p:nvPicPr>
        <p:blipFill>
          <a:blip r:embed="rId3"/>
          <a:stretch>
            <a:fillRect/>
          </a:stretch>
        </p:blipFill>
        <p:spPr>
          <a:xfrm>
            <a:off x="150620" y="2948015"/>
            <a:ext cx="4339613" cy="3217532"/>
          </a:xfrm>
        </p:spPr>
      </p:pic>
      <p:pic>
        <p:nvPicPr>
          <p:cNvPr id="11" name="Picture 10">
            <a:extLst>
              <a:ext uri="{FF2B5EF4-FFF2-40B4-BE49-F238E27FC236}">
                <a16:creationId xmlns:a16="http://schemas.microsoft.com/office/drawing/2014/main" id="{82B633AC-426E-FD45-A8C6-9EC28D2230B0}"/>
              </a:ext>
            </a:extLst>
          </p:cNvPr>
          <p:cNvPicPr>
            <a:picLocks noChangeAspect="1"/>
          </p:cNvPicPr>
          <p:nvPr/>
        </p:nvPicPr>
        <p:blipFill>
          <a:blip r:embed="rId4"/>
          <a:stretch>
            <a:fillRect/>
          </a:stretch>
        </p:blipFill>
        <p:spPr>
          <a:xfrm>
            <a:off x="4969206" y="633942"/>
            <a:ext cx="3956900" cy="2769830"/>
          </a:xfrm>
          <a:prstGeom prst="rect">
            <a:avLst/>
          </a:prstGeom>
        </p:spPr>
      </p:pic>
      <p:sp>
        <p:nvSpPr>
          <p:cNvPr id="12" name="TextBox 11">
            <a:extLst>
              <a:ext uri="{FF2B5EF4-FFF2-40B4-BE49-F238E27FC236}">
                <a16:creationId xmlns:a16="http://schemas.microsoft.com/office/drawing/2014/main" id="{41AA1C79-EA4F-6841-A83A-D70297148295}"/>
              </a:ext>
            </a:extLst>
          </p:cNvPr>
          <p:cNvSpPr txBox="1"/>
          <p:nvPr/>
        </p:nvSpPr>
        <p:spPr>
          <a:xfrm>
            <a:off x="5666014" y="4175295"/>
            <a:ext cx="6123214"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color of the points reflects the value of Salary: the darker</a:t>
            </a:r>
            <a:r>
              <a:rPr lang="en-US" altLang="zh-CN" dirty="0"/>
              <a:t>,</a:t>
            </a:r>
            <a:r>
              <a:rPr lang="zh-CN" altLang="en-US" dirty="0"/>
              <a:t> </a:t>
            </a:r>
            <a:r>
              <a:rPr lang="en-US" altLang="zh-CN" dirty="0"/>
              <a:t>the</a:t>
            </a:r>
            <a:r>
              <a:rPr lang="zh-CN" altLang="en-US" dirty="0"/>
              <a:t> </a:t>
            </a:r>
            <a:r>
              <a:rPr lang="en-US" altLang="zh-CN" dirty="0"/>
              <a:t>lower</a:t>
            </a:r>
            <a:r>
              <a:rPr lang="en-US" dirty="0"/>
              <a:t> salary</a:t>
            </a:r>
            <a:r>
              <a:rPr lang="en-US" altLang="zh-CN" dirty="0"/>
              <a:t>;</a:t>
            </a:r>
            <a:r>
              <a:rPr lang="zh-CN" altLang="en-US" dirty="0"/>
              <a:t> </a:t>
            </a:r>
            <a:r>
              <a:rPr lang="en-US" dirty="0"/>
              <a:t>the </a:t>
            </a:r>
            <a:r>
              <a:rPr lang="en-US" altLang="zh-CN" dirty="0"/>
              <a:t>brighter,</a:t>
            </a:r>
            <a:r>
              <a:rPr lang="zh-CN" altLang="en-US" dirty="0"/>
              <a:t> </a:t>
            </a:r>
            <a:r>
              <a:rPr lang="en-US" altLang="zh-CN" dirty="0"/>
              <a:t>the</a:t>
            </a:r>
            <a:r>
              <a:rPr lang="zh-CN" altLang="en-US" dirty="0"/>
              <a:t> </a:t>
            </a:r>
            <a:r>
              <a:rPr lang="en-US" altLang="zh-CN" dirty="0"/>
              <a:t>higher</a:t>
            </a:r>
            <a:r>
              <a:rPr lang="en-US" dirty="0"/>
              <a:t> salary. </a:t>
            </a:r>
          </a:p>
          <a:p>
            <a:pPr marL="285750" indent="-285750" algn="just">
              <a:buFont typeface="Arial" panose="020B0604020202020204" pitchFamily="34" charset="0"/>
              <a:buChar char="•"/>
            </a:pPr>
            <a:r>
              <a:rPr lang="en-US" altLang="zh-CN" dirty="0"/>
              <a:t>From</a:t>
            </a:r>
            <a:r>
              <a:rPr lang="zh-CN" altLang="en-US" dirty="0"/>
              <a:t> </a:t>
            </a:r>
            <a:r>
              <a:rPr lang="en-US" altLang="zh-CN" dirty="0"/>
              <a:t>the</a:t>
            </a:r>
            <a:r>
              <a:rPr lang="zh-CN" altLang="en-US" dirty="0"/>
              <a:t> </a:t>
            </a:r>
            <a:r>
              <a:rPr lang="en-US" altLang="zh-CN" dirty="0"/>
              <a:t>left</a:t>
            </a:r>
            <a:r>
              <a:rPr lang="zh-CN" altLang="en-US" dirty="0"/>
              <a:t> </a:t>
            </a:r>
            <a:r>
              <a:rPr lang="en-US" altLang="zh-CN" dirty="0"/>
              <a:t>figure,</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some kind of linear relationship </a:t>
            </a:r>
            <a:r>
              <a:rPr lang="en-US" dirty="0"/>
              <a:t>between the data points and salary, although it can't be explained by regular linear pattern. </a:t>
            </a:r>
          </a:p>
          <a:p>
            <a:pPr marL="285750" indent="-285750" algn="just">
              <a:buFont typeface="Arial" panose="020B0604020202020204" pitchFamily="34" charset="0"/>
              <a:buChar char="•"/>
            </a:pPr>
            <a:r>
              <a:rPr lang="en-US" altLang="zh-CN" dirty="0"/>
              <a:t>From</a:t>
            </a:r>
            <a:r>
              <a:rPr lang="zh-CN" altLang="en-US" dirty="0"/>
              <a:t> </a:t>
            </a:r>
            <a:r>
              <a:rPr lang="en-US" altLang="zh-CN" dirty="0"/>
              <a:t>the</a:t>
            </a:r>
            <a:r>
              <a:rPr lang="zh-CN" altLang="en-US" dirty="0"/>
              <a:t> </a:t>
            </a:r>
            <a:r>
              <a:rPr lang="en-US" altLang="zh-CN" dirty="0"/>
              <a:t>right</a:t>
            </a:r>
            <a:r>
              <a:rPr lang="zh-CN" altLang="en-US" dirty="0"/>
              <a:t> </a:t>
            </a:r>
            <a:r>
              <a:rPr lang="en-US" altLang="zh-CN" dirty="0"/>
              <a:t>figure,</a:t>
            </a:r>
            <a:r>
              <a:rPr lang="zh-CN" altLang="en-US" dirty="0"/>
              <a:t> </a:t>
            </a:r>
            <a:r>
              <a:rPr lang="en-US" altLang="zh-CN" dirty="0"/>
              <a:t>because</a:t>
            </a:r>
            <a:r>
              <a:rPr lang="zh-CN" altLang="en-US" dirty="0"/>
              <a:t> </a:t>
            </a:r>
            <a:r>
              <a:rPr lang="en-US" altLang="zh-CN" dirty="0"/>
              <a:t>the</a:t>
            </a:r>
            <a:r>
              <a:rPr lang="zh-CN" altLang="en-US" dirty="0"/>
              <a:t> </a:t>
            </a:r>
            <a:r>
              <a:rPr lang="en-US" altLang="zh-CN" dirty="0"/>
              <a:t>sigmoid</a:t>
            </a:r>
            <a:r>
              <a:rPr lang="zh-CN" altLang="en-US" dirty="0"/>
              <a:t> </a:t>
            </a:r>
            <a:r>
              <a:rPr lang="en-US" altLang="zh-CN" dirty="0"/>
              <a:t>function</a:t>
            </a:r>
            <a:r>
              <a:rPr lang="zh-CN" altLang="en-US" dirty="0"/>
              <a:t> </a:t>
            </a:r>
            <a:r>
              <a:rPr lang="en-US" altLang="zh-CN" dirty="0"/>
              <a:t>introduces</a:t>
            </a:r>
            <a:r>
              <a:rPr lang="zh-CN" altLang="en-US" dirty="0"/>
              <a:t> </a:t>
            </a:r>
            <a:r>
              <a:rPr lang="en-US" altLang="zh-CN" dirty="0"/>
              <a:t>non-linear</a:t>
            </a:r>
            <a:r>
              <a:rPr lang="zh-CN" altLang="en-US" dirty="0"/>
              <a:t> </a:t>
            </a:r>
            <a:r>
              <a:rPr lang="en-US" altLang="zh-CN" dirty="0"/>
              <a:t>relationship</a:t>
            </a:r>
            <a:r>
              <a:rPr lang="zh-CN" altLang="en-US" dirty="0"/>
              <a:t> </a:t>
            </a:r>
            <a:r>
              <a:rPr lang="en-US" altLang="zh-CN" dirty="0"/>
              <a:t>into</a:t>
            </a:r>
            <a:r>
              <a:rPr lang="zh-CN" altLang="en-US" dirty="0"/>
              <a:t> </a:t>
            </a:r>
            <a:r>
              <a:rPr lang="en-US" altLang="zh-CN" dirty="0"/>
              <a:t>our</a:t>
            </a:r>
            <a:r>
              <a:rPr lang="zh-CN" altLang="en-US" dirty="0"/>
              <a:t> </a:t>
            </a:r>
            <a:r>
              <a:rPr lang="en-US" altLang="zh-CN" dirty="0"/>
              <a:t>model,</a:t>
            </a:r>
            <a:r>
              <a:rPr lang="zh-CN" altLang="en-US" dirty="0"/>
              <a:t> </a:t>
            </a:r>
            <a:r>
              <a:rPr lang="en-US" altLang="zh-CN" dirty="0"/>
              <a:t>we</a:t>
            </a:r>
            <a:r>
              <a:rPr lang="zh-CN" altLang="en-US" dirty="0"/>
              <a:t> </a:t>
            </a:r>
            <a:r>
              <a:rPr lang="en-US" altLang="zh-CN" dirty="0"/>
              <a:t>can’t</a:t>
            </a:r>
            <a:r>
              <a:rPr lang="zh-CN" altLang="en-US" dirty="0"/>
              <a:t> </a:t>
            </a:r>
            <a:r>
              <a:rPr lang="en-US" altLang="zh-CN" dirty="0"/>
              <a:t>see</a:t>
            </a:r>
            <a:r>
              <a:rPr lang="zh-CN" altLang="en-US" dirty="0"/>
              <a:t> </a:t>
            </a:r>
            <a:r>
              <a:rPr lang="en-US" altLang="zh-CN" dirty="0"/>
              <a:t>apparent</a:t>
            </a:r>
            <a:r>
              <a:rPr lang="zh-CN" altLang="en-US" dirty="0"/>
              <a:t> </a:t>
            </a:r>
            <a:r>
              <a:rPr lang="en-US" altLang="zh-CN" dirty="0"/>
              <a:t>linear</a:t>
            </a:r>
            <a:r>
              <a:rPr lang="zh-CN" altLang="en-US" dirty="0"/>
              <a:t> </a:t>
            </a:r>
            <a:r>
              <a:rPr lang="en-US" altLang="zh-CN" dirty="0"/>
              <a:t>pattern in it.</a:t>
            </a:r>
            <a:endParaRPr lang="en-US" dirty="0"/>
          </a:p>
        </p:txBody>
      </p:sp>
      <p:sp>
        <p:nvSpPr>
          <p:cNvPr id="14" name="TextBox 13">
            <a:extLst>
              <a:ext uri="{FF2B5EF4-FFF2-40B4-BE49-F238E27FC236}">
                <a16:creationId xmlns:a16="http://schemas.microsoft.com/office/drawing/2014/main" id="{574F0C47-7C03-A142-B41D-173F2B9EE952}"/>
              </a:ext>
            </a:extLst>
          </p:cNvPr>
          <p:cNvSpPr txBox="1"/>
          <p:nvPr/>
        </p:nvSpPr>
        <p:spPr>
          <a:xfrm>
            <a:off x="5834299" y="144575"/>
            <a:ext cx="4816896" cy="461665"/>
          </a:xfrm>
          <a:prstGeom prst="rect">
            <a:avLst/>
          </a:prstGeom>
          <a:noFill/>
        </p:spPr>
        <p:txBody>
          <a:bodyPr wrap="none" rtlCol="0">
            <a:spAutoFit/>
          </a:bodyPr>
          <a:lstStyle/>
          <a:p>
            <a:r>
              <a:rPr lang="zh-CN" altLang="en-US" sz="2400" b="1" dirty="0"/>
              <a:t> </a:t>
            </a:r>
            <a:r>
              <a:rPr lang="en-US" altLang="zh-CN" sz="2400" b="1" dirty="0"/>
              <a:t>E</a:t>
            </a:r>
            <a:r>
              <a:rPr lang="en-US" sz="2400" b="1" dirty="0"/>
              <a:t>ncoded the data into </a:t>
            </a:r>
            <a:r>
              <a:rPr lang="en-US" altLang="zh-CN" sz="2400" b="1" dirty="0"/>
              <a:t>3</a:t>
            </a:r>
            <a:r>
              <a:rPr lang="en-US" sz="2400" b="1" dirty="0"/>
              <a:t> dimensions</a:t>
            </a:r>
          </a:p>
        </p:txBody>
      </p:sp>
      <p:sp>
        <p:nvSpPr>
          <p:cNvPr id="3" name="TextBox 2">
            <a:extLst>
              <a:ext uri="{FF2B5EF4-FFF2-40B4-BE49-F238E27FC236}">
                <a16:creationId xmlns:a16="http://schemas.microsoft.com/office/drawing/2014/main" id="{4EF746CA-7521-394A-AE8E-028C1576CC9B}"/>
              </a:ext>
            </a:extLst>
          </p:cNvPr>
          <p:cNvSpPr txBox="1"/>
          <p:nvPr/>
        </p:nvSpPr>
        <p:spPr>
          <a:xfrm>
            <a:off x="281252" y="3179019"/>
            <a:ext cx="862737" cy="246221"/>
          </a:xfrm>
          <a:prstGeom prst="rect">
            <a:avLst/>
          </a:prstGeom>
          <a:noFill/>
        </p:spPr>
        <p:txBody>
          <a:bodyPr wrap="none" rtlCol="0">
            <a:spAutoFit/>
          </a:bodyPr>
          <a:lstStyle/>
          <a:p>
            <a:r>
              <a:rPr lang="en-US" altLang="zh-CN" sz="1000" dirty="0"/>
              <a:t>Original</a:t>
            </a:r>
            <a:r>
              <a:rPr lang="zh-CN" altLang="en-US" sz="1000" dirty="0"/>
              <a:t> </a:t>
            </a:r>
            <a:r>
              <a:rPr lang="en-US" altLang="zh-CN" sz="1000" dirty="0"/>
              <a:t>Data</a:t>
            </a:r>
          </a:p>
        </p:txBody>
      </p:sp>
      <p:sp>
        <p:nvSpPr>
          <p:cNvPr id="4" name="TextBox 3">
            <a:extLst>
              <a:ext uri="{FF2B5EF4-FFF2-40B4-BE49-F238E27FC236}">
                <a16:creationId xmlns:a16="http://schemas.microsoft.com/office/drawing/2014/main" id="{39365F56-3A30-9E4C-AB5B-2E0CA29E0ACC}"/>
              </a:ext>
            </a:extLst>
          </p:cNvPr>
          <p:cNvSpPr txBox="1"/>
          <p:nvPr/>
        </p:nvSpPr>
        <p:spPr>
          <a:xfrm>
            <a:off x="1877782" y="3425240"/>
            <a:ext cx="907621" cy="400110"/>
          </a:xfrm>
          <a:prstGeom prst="rect">
            <a:avLst/>
          </a:prstGeom>
          <a:noFill/>
        </p:spPr>
        <p:txBody>
          <a:bodyPr wrap="none" rtlCol="0">
            <a:spAutoFit/>
          </a:bodyPr>
          <a:lstStyle/>
          <a:p>
            <a:r>
              <a:rPr lang="en-US" altLang="zh-CN" sz="1000" dirty="0"/>
              <a:t>Encoded</a:t>
            </a:r>
            <a:r>
              <a:rPr lang="zh-CN" altLang="en-US" sz="1000" dirty="0"/>
              <a:t> </a:t>
            </a:r>
            <a:r>
              <a:rPr lang="en-US" altLang="zh-CN" sz="1000" dirty="0"/>
              <a:t>Data</a:t>
            </a:r>
          </a:p>
          <a:p>
            <a:r>
              <a:rPr lang="en-US" altLang="zh-CN" sz="1000" dirty="0"/>
              <a:t>3</a:t>
            </a:r>
            <a:r>
              <a:rPr lang="zh-CN" altLang="en-US" sz="1000" dirty="0"/>
              <a:t> </a:t>
            </a:r>
            <a:r>
              <a:rPr lang="en-US" altLang="zh-CN" sz="1000" dirty="0"/>
              <a:t>dimension</a:t>
            </a:r>
            <a:endParaRPr lang="en-US" sz="1000" dirty="0"/>
          </a:p>
        </p:txBody>
      </p:sp>
      <p:sp>
        <p:nvSpPr>
          <p:cNvPr id="5" name="TextBox 4">
            <a:extLst>
              <a:ext uri="{FF2B5EF4-FFF2-40B4-BE49-F238E27FC236}">
                <a16:creationId xmlns:a16="http://schemas.microsoft.com/office/drawing/2014/main" id="{0C41E21C-47D4-7540-BB0A-A9230089B7A6}"/>
              </a:ext>
            </a:extLst>
          </p:cNvPr>
          <p:cNvSpPr txBox="1"/>
          <p:nvPr/>
        </p:nvSpPr>
        <p:spPr>
          <a:xfrm>
            <a:off x="3412675" y="3220484"/>
            <a:ext cx="920445" cy="400110"/>
          </a:xfrm>
          <a:prstGeom prst="rect">
            <a:avLst/>
          </a:prstGeom>
          <a:noFill/>
        </p:spPr>
        <p:txBody>
          <a:bodyPr wrap="none" rtlCol="0">
            <a:spAutoFit/>
          </a:bodyPr>
          <a:lstStyle/>
          <a:p>
            <a:r>
              <a:rPr lang="en-US" altLang="zh-CN" sz="1000" dirty="0"/>
              <a:t>Decoded</a:t>
            </a:r>
            <a:r>
              <a:rPr lang="zh-CN" altLang="en-US" sz="1000" dirty="0"/>
              <a:t> </a:t>
            </a:r>
            <a:r>
              <a:rPr lang="en-US" altLang="zh-CN" sz="1000" dirty="0"/>
              <a:t>Data</a:t>
            </a:r>
          </a:p>
          <a:p>
            <a:endParaRPr lang="en-US" sz="1000" dirty="0"/>
          </a:p>
        </p:txBody>
      </p:sp>
      <p:pic>
        <p:nvPicPr>
          <p:cNvPr id="8" name="Picture 7">
            <a:extLst>
              <a:ext uri="{FF2B5EF4-FFF2-40B4-BE49-F238E27FC236}">
                <a16:creationId xmlns:a16="http://schemas.microsoft.com/office/drawing/2014/main" id="{E271E9C3-E3B7-864F-8F87-BAD17315429C}"/>
              </a:ext>
            </a:extLst>
          </p:cNvPr>
          <p:cNvPicPr>
            <a:picLocks noChangeAspect="1"/>
          </p:cNvPicPr>
          <p:nvPr/>
        </p:nvPicPr>
        <p:blipFill>
          <a:blip r:embed="rId5"/>
          <a:stretch>
            <a:fillRect/>
          </a:stretch>
        </p:blipFill>
        <p:spPr>
          <a:xfrm>
            <a:off x="8335768" y="691222"/>
            <a:ext cx="3956900" cy="2769830"/>
          </a:xfrm>
          <a:prstGeom prst="rect">
            <a:avLst/>
          </a:prstGeom>
        </p:spPr>
      </p:pic>
      <p:sp>
        <p:nvSpPr>
          <p:cNvPr id="9" name="TextBox 8">
            <a:extLst>
              <a:ext uri="{FF2B5EF4-FFF2-40B4-BE49-F238E27FC236}">
                <a16:creationId xmlns:a16="http://schemas.microsoft.com/office/drawing/2014/main" id="{47D83F6A-5659-8049-9DAB-D176B1A57185}"/>
              </a:ext>
            </a:extLst>
          </p:cNvPr>
          <p:cNvSpPr txBox="1"/>
          <p:nvPr/>
        </p:nvSpPr>
        <p:spPr>
          <a:xfrm>
            <a:off x="5698672" y="3375663"/>
            <a:ext cx="2028184" cy="923330"/>
          </a:xfrm>
          <a:prstGeom prst="rect">
            <a:avLst/>
          </a:prstGeom>
          <a:noFill/>
        </p:spPr>
        <p:txBody>
          <a:bodyPr wrap="none" rtlCol="0">
            <a:spAutoFit/>
          </a:bodyPr>
          <a:lstStyle/>
          <a:p>
            <a:r>
              <a:rPr lang="en-US" altLang="zh-CN" dirty="0"/>
              <a:t>Standardized:</a:t>
            </a:r>
            <a:r>
              <a:rPr lang="zh-CN" altLang="en-US" dirty="0"/>
              <a:t> </a:t>
            </a:r>
            <a:r>
              <a:rPr lang="en-US" altLang="zh-CN" dirty="0"/>
              <a:t>None</a:t>
            </a:r>
          </a:p>
          <a:p>
            <a:r>
              <a:rPr lang="en-US" altLang="zh-CN" dirty="0"/>
              <a:t>Activation:</a:t>
            </a:r>
            <a:r>
              <a:rPr lang="zh-CN" altLang="en-US" dirty="0"/>
              <a:t> </a:t>
            </a:r>
            <a:r>
              <a:rPr lang="en-US" altLang="zh-CN" dirty="0"/>
              <a:t>RELU</a:t>
            </a:r>
          </a:p>
          <a:p>
            <a:endParaRPr lang="en-US" dirty="0"/>
          </a:p>
        </p:txBody>
      </p:sp>
      <p:sp>
        <p:nvSpPr>
          <p:cNvPr id="10" name="TextBox 9">
            <a:extLst>
              <a:ext uri="{FF2B5EF4-FFF2-40B4-BE49-F238E27FC236}">
                <a16:creationId xmlns:a16="http://schemas.microsoft.com/office/drawing/2014/main" id="{D02C6F62-3500-BC4C-BB2F-5668DA36AD9F}"/>
              </a:ext>
            </a:extLst>
          </p:cNvPr>
          <p:cNvSpPr txBox="1"/>
          <p:nvPr/>
        </p:nvSpPr>
        <p:spPr>
          <a:xfrm>
            <a:off x="8926106" y="3392170"/>
            <a:ext cx="3108047" cy="646331"/>
          </a:xfrm>
          <a:prstGeom prst="rect">
            <a:avLst/>
          </a:prstGeom>
          <a:noFill/>
        </p:spPr>
        <p:txBody>
          <a:bodyPr wrap="square" rtlCol="0">
            <a:spAutoFit/>
          </a:bodyPr>
          <a:lstStyle/>
          <a:p>
            <a:r>
              <a:rPr lang="en-US" altLang="zh-CN" dirty="0"/>
              <a:t>Standardized:</a:t>
            </a:r>
            <a:r>
              <a:rPr lang="zh-CN" altLang="en-US" dirty="0"/>
              <a:t> </a:t>
            </a:r>
            <a:r>
              <a:rPr lang="en-US" altLang="zh-CN" dirty="0" err="1"/>
              <a:t>MinMax</a:t>
            </a:r>
            <a:r>
              <a:rPr lang="zh-CN" altLang="en-US" dirty="0"/>
              <a:t> </a:t>
            </a:r>
            <a:r>
              <a:rPr lang="en-US" altLang="zh-CN" dirty="0"/>
              <a:t>Scaler</a:t>
            </a:r>
          </a:p>
          <a:p>
            <a:r>
              <a:rPr lang="en-US" altLang="zh-CN" dirty="0"/>
              <a:t>Activation:</a:t>
            </a:r>
            <a:r>
              <a:rPr lang="zh-CN" altLang="en-US" dirty="0"/>
              <a:t> </a:t>
            </a:r>
            <a:r>
              <a:rPr lang="en-US" altLang="zh-CN" dirty="0"/>
              <a:t>Sigmoid</a:t>
            </a:r>
            <a:endParaRPr lang="en-US" dirty="0"/>
          </a:p>
        </p:txBody>
      </p:sp>
      <p:pic>
        <p:nvPicPr>
          <p:cNvPr id="16" name="Picture 15">
            <a:extLst>
              <a:ext uri="{FF2B5EF4-FFF2-40B4-BE49-F238E27FC236}">
                <a16:creationId xmlns:a16="http://schemas.microsoft.com/office/drawing/2014/main" id="{44A6EE80-D25D-F448-A854-0AE40AF8889E}"/>
              </a:ext>
            </a:extLst>
          </p:cNvPr>
          <p:cNvPicPr>
            <a:picLocks noChangeAspect="1"/>
          </p:cNvPicPr>
          <p:nvPr/>
        </p:nvPicPr>
        <p:blipFill>
          <a:blip r:embed="rId6"/>
          <a:stretch>
            <a:fillRect/>
          </a:stretch>
        </p:blipFill>
        <p:spPr>
          <a:xfrm>
            <a:off x="4770982" y="144575"/>
            <a:ext cx="575305" cy="3429000"/>
          </a:xfrm>
          <a:prstGeom prst="rect">
            <a:avLst/>
          </a:prstGeom>
        </p:spPr>
      </p:pic>
      <p:sp>
        <p:nvSpPr>
          <p:cNvPr id="17" name="TextBox 16">
            <a:extLst>
              <a:ext uri="{FF2B5EF4-FFF2-40B4-BE49-F238E27FC236}">
                <a16:creationId xmlns:a16="http://schemas.microsoft.com/office/drawing/2014/main" id="{8D3331C3-855E-244A-AE71-ECA471A7216F}"/>
              </a:ext>
            </a:extLst>
          </p:cNvPr>
          <p:cNvSpPr txBox="1"/>
          <p:nvPr/>
        </p:nvSpPr>
        <p:spPr>
          <a:xfrm>
            <a:off x="4707946" y="3592396"/>
            <a:ext cx="750077" cy="369332"/>
          </a:xfrm>
          <a:prstGeom prst="rect">
            <a:avLst/>
          </a:prstGeom>
          <a:noFill/>
        </p:spPr>
        <p:txBody>
          <a:bodyPr wrap="none" rtlCol="0">
            <a:spAutoFit/>
          </a:bodyPr>
          <a:lstStyle/>
          <a:p>
            <a:r>
              <a:rPr lang="en-US" altLang="zh-CN" dirty="0"/>
              <a:t>Salary</a:t>
            </a:r>
            <a:endParaRPr lang="en-US" dirty="0"/>
          </a:p>
        </p:txBody>
      </p:sp>
    </p:spTree>
    <p:extLst>
      <p:ext uri="{BB962C8B-B14F-4D97-AF65-F5344CB8AC3E}">
        <p14:creationId xmlns:p14="http://schemas.microsoft.com/office/powerpoint/2010/main" val="424624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42A10-E7CF-8640-9DE8-D86D49492C5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Evaluate</a:t>
            </a:r>
            <a:r>
              <a:rPr lang="zh-CN" altLang="en-US" sz="5400" dirty="0">
                <a:solidFill>
                  <a:srgbClr val="FFFFFF"/>
                </a:solidFill>
              </a:rPr>
              <a:t> </a:t>
            </a:r>
            <a:r>
              <a:rPr lang="en-US" altLang="zh-CN" sz="5400" dirty="0">
                <a:solidFill>
                  <a:srgbClr val="FFFFFF"/>
                </a:solidFill>
              </a:rPr>
              <a:t>the</a:t>
            </a:r>
            <a:r>
              <a:rPr lang="zh-CN" altLang="en-US" sz="5400" dirty="0">
                <a:solidFill>
                  <a:srgbClr val="FFFFFF"/>
                </a:solidFill>
              </a:rPr>
              <a:t> </a:t>
            </a:r>
            <a:r>
              <a:rPr lang="en-US" altLang="zh-CN" sz="5400" dirty="0">
                <a:solidFill>
                  <a:srgbClr val="FFFFFF"/>
                </a:solidFill>
              </a:rPr>
              <a:t>Autoencoder</a:t>
            </a:r>
            <a:r>
              <a:rPr lang="zh-CN" altLang="en-US" sz="5400" dirty="0">
                <a:solidFill>
                  <a:srgbClr val="FFFFFF"/>
                </a:solidFill>
              </a:rPr>
              <a:t> </a:t>
            </a:r>
            <a:r>
              <a:rPr lang="en-US" altLang="zh-CN" sz="5400" dirty="0">
                <a:solidFill>
                  <a:srgbClr val="FFFFFF"/>
                </a:solidFill>
              </a:rPr>
              <a:t>performance</a:t>
            </a:r>
            <a:endParaRPr lang="en-US" sz="5400" dirty="0">
              <a:solidFill>
                <a:srgbClr val="FFFFFF"/>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0B248D06-E8C6-D04D-A827-0FDCAEF27CC6}"/>
              </a:ext>
            </a:extLst>
          </p:cNvPr>
          <p:cNvPicPr>
            <a:picLocks noGrp="1" noChangeAspect="1"/>
          </p:cNvPicPr>
          <p:nvPr>
            <p:ph idx="1"/>
          </p:nvPr>
        </p:nvPicPr>
        <p:blipFill>
          <a:blip r:embed="rId3"/>
          <a:stretch>
            <a:fillRect/>
          </a:stretch>
        </p:blipFill>
        <p:spPr>
          <a:xfrm>
            <a:off x="7124983" y="2277801"/>
            <a:ext cx="4351337" cy="4351337"/>
          </a:xfrm>
        </p:spPr>
      </p:pic>
      <p:pic>
        <p:nvPicPr>
          <p:cNvPr id="15" name="Picture 14">
            <a:extLst>
              <a:ext uri="{FF2B5EF4-FFF2-40B4-BE49-F238E27FC236}">
                <a16:creationId xmlns:a16="http://schemas.microsoft.com/office/drawing/2014/main" id="{59E5CD97-3B41-6045-B485-CE14E869E068}"/>
              </a:ext>
            </a:extLst>
          </p:cNvPr>
          <p:cNvPicPr>
            <a:picLocks noChangeAspect="1"/>
          </p:cNvPicPr>
          <p:nvPr/>
        </p:nvPicPr>
        <p:blipFill>
          <a:blip r:embed="rId4"/>
          <a:stretch>
            <a:fillRect/>
          </a:stretch>
        </p:blipFill>
        <p:spPr>
          <a:xfrm>
            <a:off x="856759" y="3040721"/>
            <a:ext cx="4591021" cy="3213715"/>
          </a:xfrm>
          <a:prstGeom prst="rect">
            <a:avLst/>
          </a:prstGeom>
        </p:spPr>
      </p:pic>
    </p:spTree>
    <p:extLst>
      <p:ext uri="{BB962C8B-B14F-4D97-AF65-F5344CB8AC3E}">
        <p14:creationId xmlns:p14="http://schemas.microsoft.com/office/powerpoint/2010/main" val="3224283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5962</TotalTime>
  <Words>1741</Words>
  <Application>Microsoft Macintosh PowerPoint</Application>
  <PresentationFormat>Widescreen</PresentationFormat>
  <Paragraphs>151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等线 Light</vt:lpstr>
      <vt:lpstr>Arial</vt:lpstr>
      <vt:lpstr>Calibri</vt:lpstr>
      <vt:lpstr>Calibri Light</vt:lpstr>
      <vt:lpstr>Office Theme</vt:lpstr>
      <vt:lpstr>LMI Data Synthesis Competition</vt:lpstr>
      <vt:lpstr>Outline </vt:lpstr>
      <vt:lpstr>Exploratory Data Analysis</vt:lpstr>
      <vt:lpstr>PowerPoint Presentation</vt:lpstr>
      <vt:lpstr>Data Preprocessing</vt:lpstr>
      <vt:lpstr>Scatterplots of numerical features after imputation</vt:lpstr>
      <vt:lpstr>Data synthesis: Autoencoder!</vt:lpstr>
      <vt:lpstr>Training Autoencoder</vt:lpstr>
      <vt:lpstr>Evaluate the Autoencoder performance</vt:lpstr>
      <vt:lpstr>PowerPoint Presentation</vt:lpstr>
      <vt:lpstr>Use Decoder to synthesize new data</vt:lpstr>
      <vt:lpstr>Model Building: Linear regression </vt:lpstr>
      <vt:lpstr>Linear Regression</vt:lpstr>
      <vt:lpstr>Model Building: XgBoost by H2O</vt:lpstr>
      <vt:lpstr>Output on training and testing</vt:lpstr>
      <vt:lpstr>Quick Demo and Code Walkthrough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LMI Data Synthesis Competition</dc:title>
  <dc:creator>Zhang, Xinyu</dc:creator>
  <cp:lastModifiedBy>Zhang, Xinyu</cp:lastModifiedBy>
  <cp:revision>9</cp:revision>
  <dcterms:created xsi:type="dcterms:W3CDTF">2018-11-07T04:48:16Z</dcterms:created>
  <dcterms:modified xsi:type="dcterms:W3CDTF">2018-11-11T08:10:47Z</dcterms:modified>
</cp:coreProperties>
</file>